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0" r:id="rId2"/>
    <p:sldId id="261" r:id="rId3"/>
    <p:sldId id="342" r:id="rId4"/>
    <p:sldId id="343" r:id="rId5"/>
    <p:sldId id="436" r:id="rId6"/>
    <p:sldId id="438" r:id="rId7"/>
    <p:sldId id="442" r:id="rId8"/>
    <p:sldId id="441" r:id="rId9"/>
    <p:sldId id="439" r:id="rId10"/>
    <p:sldId id="443" r:id="rId11"/>
    <p:sldId id="440" r:id="rId12"/>
    <p:sldId id="446" r:id="rId13"/>
    <p:sldId id="445" r:id="rId14"/>
  </p:sldIdLst>
  <p:sldSz cx="12192000" cy="6858000"/>
  <p:notesSz cx="7315200" cy="9601200"/>
  <p:custDataLst>
    <p:tags r:id="rId17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7" userDrawn="1">
          <p15:clr>
            <a:srgbClr val="A4A3A4"/>
          </p15:clr>
        </p15:guide>
        <p15:guide id="11" orient="horz" pos="3090" userDrawn="1">
          <p15:clr>
            <a:srgbClr val="A4A3A4"/>
          </p15:clr>
        </p15:guide>
        <p15:guide id="12" orient="horz" pos="1638" userDrawn="1">
          <p15:clr>
            <a:srgbClr val="A4A3A4"/>
          </p15:clr>
        </p15:guide>
        <p15:guide id="13" orient="horz" pos="2591" userDrawn="1">
          <p15:clr>
            <a:srgbClr val="A4A3A4"/>
          </p15:clr>
        </p15:guide>
        <p15:guide id="15" orient="horz" pos="3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D8FF"/>
    <a:srgbClr val="66CCFF"/>
    <a:srgbClr val="000000"/>
    <a:srgbClr val="FFCD00"/>
    <a:srgbClr val="ED8B00"/>
    <a:srgbClr val="DB291C"/>
    <a:srgbClr val="FF9900"/>
    <a:srgbClr val="C00000"/>
    <a:srgbClr val="3C8A2E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2" autoAdjust="0"/>
    <p:restoredTop sz="75916" autoAdjust="0"/>
  </p:normalViewPr>
  <p:slideViewPr>
    <p:cSldViewPr snapToGrid="0" showGuides="1">
      <p:cViewPr>
        <p:scale>
          <a:sx n="70" d="100"/>
          <a:sy n="70" d="100"/>
        </p:scale>
        <p:origin x="1020" y="72"/>
      </p:cViewPr>
      <p:guideLst>
        <p:guide pos="7"/>
        <p:guide orient="horz" pos="3090"/>
        <p:guide orient="horz" pos="1638"/>
        <p:guide orient="horz" pos="2591"/>
        <p:guide orient="horz" pos="3589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zivkovicsupuk\Documents\Josip.Deliotte\PROJECTS.&amp;.TASKS\co-078-R&amp;DSurvey\2018\RD%202018%20Questionnaire_Croati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zivkovicsupuk\Documents\Josip.Deliotte\PROJECTS.&amp;.TASKS\co-078-R&amp;DSurvey\2018\RD%202018%20Questionnaire_Croatia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14698162729664E-2"/>
          <c:y val="2.3148148148148147E-3"/>
          <c:w val="0.60277777777777775"/>
          <c:h val="0.99768518518518523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76-4705-97CD-2AFA1199D4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76-4705-97CD-2AFA1199D4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76-4705-97CD-2AFA1199D4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76-4705-97CD-2AFA1199D47A}"/>
              </c:ext>
            </c:extLst>
          </c:dPt>
          <c:dPt>
            <c:idx val="4"/>
            <c:bubble3D val="0"/>
            <c:spPr>
              <a:solidFill>
                <a:srgbClr val="0076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76-4705-97CD-2AFA1199D4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76-4705-97CD-2AFA1199D4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76-4705-97CD-2AFA1199D4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Sheet1!$D$4:$D$10</c:f>
              <c:strCache>
                <c:ptCount val="7"/>
                <c:pt idx="0">
                  <c:v>Nismo ostvarili trošak za I&amp;R aktivnosti</c:v>
                </c:pt>
                <c:pt idx="1">
                  <c:v>Manje od 1%</c:v>
                </c:pt>
                <c:pt idx="2">
                  <c:v>Između 1% i 3%</c:v>
                </c:pt>
                <c:pt idx="3">
                  <c:v>Između 3% i 5 %</c:v>
                </c:pt>
                <c:pt idx="4">
                  <c:v>Između 5% i 10%</c:v>
                </c:pt>
                <c:pt idx="5">
                  <c:v>Više od 10%</c:v>
                </c:pt>
                <c:pt idx="6">
                  <c:v>Ne možemo odrediti</c:v>
                </c:pt>
              </c:strCache>
            </c:strRef>
          </c:cat>
          <c:val>
            <c:numRef>
              <c:f>Sheet1!$E$4:$E$10</c:f>
              <c:numCache>
                <c:formatCode>#,##0%</c:formatCode>
                <c:ptCount val="7"/>
                <c:pt idx="0">
                  <c:v>6.666666666666668E-2</c:v>
                </c:pt>
                <c:pt idx="1">
                  <c:v>0.26666666666666672</c:v>
                </c:pt>
                <c:pt idx="2">
                  <c:v>0.22222222222222221</c:v>
                </c:pt>
                <c:pt idx="3">
                  <c:v>0.13333333333333333</c:v>
                </c:pt>
                <c:pt idx="4">
                  <c:v>0.1111111111111111</c:v>
                </c:pt>
                <c:pt idx="5">
                  <c:v>8.8888888888888892E-2</c:v>
                </c:pt>
                <c:pt idx="6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76-4705-97CD-2AFA1199D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5464676290463697"/>
          <c:y val="6.8491907261592294E-2"/>
          <c:w val="0.33424212598425196"/>
          <c:h val="0.85880285797608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7631591397393E-3"/>
          <c:y val="1.9005353293332979E-2"/>
          <c:w val="0.97955626432771858"/>
          <c:h val="0.95073214870146117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F1-4034-8259-55644C13D7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F1-4034-8259-55644C13D7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F1-4034-8259-55644C13D7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F1-4034-8259-55644C13D70B}"/>
              </c:ext>
            </c:extLst>
          </c:dPt>
          <c:dPt>
            <c:idx val="4"/>
            <c:bubble3D val="0"/>
            <c:spPr>
              <a:solidFill>
                <a:srgbClr val="0076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F1-4034-8259-55644C13D7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AF1-4034-8259-55644C13D70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AF1-4034-8259-55644C13D7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Sheet1!$D$4:$D$10</c:f>
              <c:strCache>
                <c:ptCount val="7"/>
                <c:pt idx="0">
                  <c:v>Nismo ostvarili trošak za I&amp;R aktivnosti</c:v>
                </c:pt>
                <c:pt idx="1">
                  <c:v>Manje od 1%</c:v>
                </c:pt>
                <c:pt idx="2">
                  <c:v>Između 1% i 3%</c:v>
                </c:pt>
                <c:pt idx="3">
                  <c:v>Između 3% i 5 %</c:v>
                </c:pt>
                <c:pt idx="4">
                  <c:v>Između 5% i 10%</c:v>
                </c:pt>
                <c:pt idx="5">
                  <c:v>Više od 10%</c:v>
                </c:pt>
                <c:pt idx="6">
                  <c:v>Ne možemo odrediti</c:v>
                </c:pt>
              </c:strCache>
            </c:strRef>
          </c:cat>
          <c:val>
            <c:numRef>
              <c:f>Sheet1!$F$4:$F$10</c:f>
              <c:numCache>
                <c:formatCode>#,##0%</c:formatCode>
                <c:ptCount val="7"/>
                <c:pt idx="0">
                  <c:v>9.5432894675584912E-2</c:v>
                </c:pt>
                <c:pt idx="1">
                  <c:v>0.19599216301353803</c:v>
                </c:pt>
                <c:pt idx="2">
                  <c:v>0.1491581148792411</c:v>
                </c:pt>
                <c:pt idx="3">
                  <c:v>0.1051628120171792</c:v>
                </c:pt>
                <c:pt idx="4">
                  <c:v>0.16475058034278212</c:v>
                </c:pt>
                <c:pt idx="5">
                  <c:v>0.23436831479833978</c:v>
                </c:pt>
                <c:pt idx="6">
                  <c:v>5.5135120273340152E-2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F1-4034-8259-55644C13D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1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Sheet1!$E$41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Sheet1!$B$42:$B$52</c:f>
              <c:strCache>
                <c:ptCount val="11"/>
                <c:pt idx="0">
                  <c:v>Stabilnost regulatornog okruženja / državne administracije.</c:v>
                </c:pt>
                <c:pt idx="1">
                  <c:v>Dostupnost vise vrsta potpora (novčane potpore, porezne olakšice, itd.).</c:v>
                </c:pt>
                <c:pt idx="2">
                  <c:v>Više novčanih potpora u odnosu na porezne olakšice za I&amp;R.</c:v>
                </c:pt>
                <c:pt idx="3">
                  <c:v>Učinkovito upravljanje zaštitom prava intelektualnog vlasništva proizašlih iz I&amp;R.</c:v>
                </c:pt>
                <c:pt idx="4">
                  <c:v>Mogućnost sufinanciranja troškova postupaka zaštite intelektualnog vlasništva uključujući i same troškove održavanja zaštite.</c:v>
                </c:pt>
                <c:pt idx="5">
                  <c:v>Pristup i suradnja sa sveučilištima i istraživačkim institutima.</c:v>
                </c:pt>
                <c:pt idx="6">
                  <c:v>Dostupnost kvalificiranih i iskusnih istraživača </c:v>
                </c:pt>
                <c:pt idx="7">
                  <c:v>Niži troškovi istraživača.</c:v>
                </c:pt>
                <c:pt idx="8">
                  <c:v>Pristup informacija o aktivnostima vezanim za I&amp;R u vlastitom industrijskom sektoru.</c:v>
                </c:pt>
                <c:pt idx="9">
                  <c:v>Mogućnost zajedničke provedbe I&amp;R projekata s velikim tvrtkama.</c:v>
                </c:pt>
                <c:pt idx="10">
                  <c:v>Ostali čimbenici (ako će na visinu Vaših izdataka za I&amp;R utjecati čimbenici koji nisu prethodno navedeni, molimo Vas ocijenite i njihov utjecaj).</c:v>
                </c:pt>
              </c:strCache>
            </c:strRef>
          </c:cat>
          <c:val>
            <c:numRef>
              <c:f>Sheet1!$F$42:$F$52</c:f>
              <c:numCache>
                <c:formatCode>General</c:formatCode>
                <c:ptCount val="11"/>
                <c:pt idx="0">
                  <c:v>3.6</c:v>
                </c:pt>
                <c:pt idx="1">
                  <c:v>4.07</c:v>
                </c:pt>
                <c:pt idx="2">
                  <c:v>3.98</c:v>
                </c:pt>
                <c:pt idx="3">
                  <c:v>3.18</c:v>
                </c:pt>
                <c:pt idx="4">
                  <c:v>3.22</c:v>
                </c:pt>
                <c:pt idx="5">
                  <c:v>3.47</c:v>
                </c:pt>
                <c:pt idx="6">
                  <c:v>3.58</c:v>
                </c:pt>
                <c:pt idx="7">
                  <c:v>3.11</c:v>
                </c:pt>
                <c:pt idx="8">
                  <c:v>3.24</c:v>
                </c:pt>
                <c:pt idx="9">
                  <c:v>3.04</c:v>
                </c:pt>
                <c:pt idx="10">
                  <c:v>2.46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B-4AC6-82E7-EAAFBB25DE1F}"/>
            </c:ext>
          </c:extLst>
        </c:ser>
        <c:ser>
          <c:idx val="1"/>
          <c:order val="1"/>
          <c:tx>
            <c:strRef>
              <c:f>Sheet1!$F$41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Sheet1!$B$42:$B$52</c:f>
              <c:strCache>
                <c:ptCount val="11"/>
                <c:pt idx="0">
                  <c:v>Stabilnost regulatornog okruženja / državne administracije.</c:v>
                </c:pt>
                <c:pt idx="1">
                  <c:v>Dostupnost vise vrsta potpora (novčane potpore, porezne olakšice, itd.).</c:v>
                </c:pt>
                <c:pt idx="2">
                  <c:v>Više novčanih potpora u odnosu na porezne olakšice za I&amp;R.</c:v>
                </c:pt>
                <c:pt idx="3">
                  <c:v>Učinkovito upravljanje zaštitom prava intelektualnog vlasništva proizašlih iz I&amp;R.</c:v>
                </c:pt>
                <c:pt idx="4">
                  <c:v>Mogućnost sufinanciranja troškova postupaka zaštite intelektualnog vlasništva uključujući i same troškove održavanja zaštite.</c:v>
                </c:pt>
                <c:pt idx="5">
                  <c:v>Pristup i suradnja sa sveučilištima i istraživačkim institutima.</c:v>
                </c:pt>
                <c:pt idx="6">
                  <c:v>Dostupnost kvalificiranih i iskusnih istraživača </c:v>
                </c:pt>
                <c:pt idx="7">
                  <c:v>Niži troškovi istraživača.</c:v>
                </c:pt>
                <c:pt idx="8">
                  <c:v>Pristup informacija o aktivnostima vezanim za I&amp;R u vlastitom industrijskom sektoru.</c:v>
                </c:pt>
                <c:pt idx="9">
                  <c:v>Mogućnost zajedničke provedbe I&amp;R projekata s velikim tvrtkama.</c:v>
                </c:pt>
                <c:pt idx="10">
                  <c:v>Ostali čimbenici (ako će na visinu Vaših izdataka za I&amp;R utjecati čimbenici koji nisu prethodno navedeni, molimo Vas ocijenite i njihov utjecaj).</c:v>
                </c:pt>
              </c:strCache>
            </c:strRef>
          </c:cat>
          <c:val>
            <c:numRef>
              <c:f>Sheet1!$E$42:$E$52</c:f>
              <c:numCache>
                <c:formatCode>General</c:formatCode>
                <c:ptCount val="11"/>
                <c:pt idx="0">
                  <c:v>3.29</c:v>
                </c:pt>
                <c:pt idx="1">
                  <c:v>3.75</c:v>
                </c:pt>
                <c:pt idx="2">
                  <c:v>3.4</c:v>
                </c:pt>
                <c:pt idx="3">
                  <c:v>2.79</c:v>
                </c:pt>
                <c:pt idx="4">
                  <c:v>2.84</c:v>
                </c:pt>
                <c:pt idx="5">
                  <c:v>3.22</c:v>
                </c:pt>
                <c:pt idx="6">
                  <c:v>3.76</c:v>
                </c:pt>
                <c:pt idx="7">
                  <c:v>3.08</c:v>
                </c:pt>
                <c:pt idx="8">
                  <c:v>2.84</c:v>
                </c:pt>
                <c:pt idx="9">
                  <c:v>2.86</c:v>
                </c:pt>
                <c:pt idx="10">
                  <c:v>2.4700000000000002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EB-4AC6-82E7-EAAFBB25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9"/>
        <c:axId val="78836904"/>
        <c:axId val="78839856"/>
      </c:barChart>
      <c:catAx>
        <c:axId val="78836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78839856"/>
        <c:crosses val="autoZero"/>
        <c:auto val="1"/>
        <c:lblAlgn val="ctr"/>
        <c:lblOffset val="100"/>
        <c:noMultiLvlLbl val="0"/>
      </c:catAx>
      <c:valAx>
        <c:axId val="7883985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78836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803328529405953E-2"/>
          <c:y val="0.93993147874275296"/>
          <c:w val="0.18119229529017697"/>
          <c:h val="4.066441810147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33117802856382E-3"/>
          <c:y val="3.8084747058802951E-2"/>
          <c:w val="0.4554314189257615"/>
          <c:h val="0.96191525294119706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D3-483C-A771-924CB392BC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D3-483C-A771-924CB392BC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D3-483C-A771-924CB392BC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D3-483C-A771-924CB392BC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6D3-483C-A771-924CB392BC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D3-483C-A771-924CB392BC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Sheet1!$B$32:$B$37</c:f>
              <c:strCache>
                <c:ptCount val="6"/>
                <c:pt idx="0">
                  <c:v>Patenti</c:v>
                </c:pt>
                <c:pt idx="1">
                  <c:v>Politika tajnosti tvrtke/poslovna tajna</c:v>
                </c:pt>
                <c:pt idx="2">
                  <c:v>Industrijski dizajn</c:v>
                </c:pt>
                <c:pt idx="3">
                  <c:v>Zaštitni znak</c:v>
                </c:pt>
                <c:pt idx="4">
                  <c:v>Autorsko pravo</c:v>
                </c:pt>
                <c:pt idx="5">
                  <c:v>Ništa</c:v>
                </c:pt>
              </c:strCache>
            </c:strRef>
          </c:cat>
          <c:val>
            <c:numRef>
              <c:f>Sheet1!$E$32:$E$37</c:f>
              <c:numCache>
                <c:formatCode>#,##0%</c:formatCode>
                <c:ptCount val="6"/>
                <c:pt idx="0">
                  <c:v>0.22222222222222221</c:v>
                </c:pt>
                <c:pt idx="1">
                  <c:v>0.68888888888888888</c:v>
                </c:pt>
                <c:pt idx="2">
                  <c:v>0.24444444444444444</c:v>
                </c:pt>
                <c:pt idx="3">
                  <c:v>0.48888888888888887</c:v>
                </c:pt>
                <c:pt idx="4">
                  <c:v>0.22222222222222221</c:v>
                </c:pt>
                <c:pt idx="5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D3-483C-A771-924CB392B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466001174754286"/>
          <c:y val="0.12672049844037461"/>
          <c:w val="0.50434348229620596"/>
          <c:h val="0.81615238097142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4999908817828"/>
          <c:y val="0.15614975211431903"/>
          <c:w val="0.64503740228710471"/>
          <c:h val="0.73495771361913087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A3-4F57-AC8B-CA048CD570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A3-4F57-AC8B-CA048CD570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A3-4F57-AC8B-CA048CD570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A3-4F57-AC8B-CA048CD570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A3-4F57-AC8B-CA048CD570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CA3-4F57-AC8B-CA048CD570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Sheet1!$B$32:$B$37</c:f>
              <c:strCache>
                <c:ptCount val="6"/>
                <c:pt idx="0">
                  <c:v>Patenti</c:v>
                </c:pt>
                <c:pt idx="1">
                  <c:v>Politika tajnosti tvrtke/poslovna tajna</c:v>
                </c:pt>
                <c:pt idx="2">
                  <c:v>Industrijski dizajn</c:v>
                </c:pt>
                <c:pt idx="3">
                  <c:v>Zaštitni znak</c:v>
                </c:pt>
                <c:pt idx="4">
                  <c:v>Autorsko pravo</c:v>
                </c:pt>
                <c:pt idx="5">
                  <c:v>Ništa</c:v>
                </c:pt>
              </c:strCache>
            </c:strRef>
          </c:cat>
          <c:val>
            <c:numRef>
              <c:f>Sheet1!$F$32:$F$37</c:f>
              <c:numCache>
                <c:formatCode>#,##0%</c:formatCode>
                <c:ptCount val="6"/>
                <c:pt idx="0">
                  <c:v>0.43161094224924013</c:v>
                </c:pt>
                <c:pt idx="1">
                  <c:v>0.63829787234042556</c:v>
                </c:pt>
                <c:pt idx="2">
                  <c:v>0.21580547112462006</c:v>
                </c:pt>
                <c:pt idx="3">
                  <c:v>0.39817629179331304</c:v>
                </c:pt>
                <c:pt idx="4">
                  <c:v>0.23708206686930089</c:v>
                </c:pt>
                <c:pt idx="5">
                  <c:v>0.10638297872340426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A3-4F57-AC8B-CA048CD57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1119279265772E-3"/>
          <c:y val="2.4934014392049262E-2"/>
          <c:w val="0.95521141542563015"/>
          <c:h val="0.87472674342521606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D1-4844-9F8F-519836BA4306}"/>
              </c:ext>
            </c:extLst>
          </c:dPt>
          <c:dPt>
            <c:idx val="1"/>
            <c:bubble3D val="0"/>
            <c:spPr>
              <a:solidFill>
                <a:srgbClr val="00A3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D1-4844-9F8F-519836BA4306}"/>
              </c:ext>
            </c:extLst>
          </c:dPt>
          <c:dLbls>
            <c:dLbl>
              <c:idx val="0"/>
              <c:layout>
                <c:manualLayout>
                  <c:x val="-0.19180970698502167"/>
                  <c:y val="4.94593506487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D1-4844-9F8F-519836BA4306}"/>
                </c:ext>
              </c:extLst>
            </c:dLbl>
            <c:dLbl>
              <c:idx val="1"/>
              <c:layout>
                <c:manualLayout>
                  <c:x val="0.15193392384562343"/>
                  <c:y val="-0.10944886732155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D1-4844-9F8F-519836BA43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Sheet1!$B$125:$B$126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Sheet1!$E$125:$E$126</c:f>
              <c:numCache>
                <c:formatCode>#,##0%</c:formatCode>
                <c:ptCount val="2"/>
                <c:pt idx="0">
                  <c:v>0.42222222222222222</c:v>
                </c:pt>
                <c:pt idx="1">
                  <c:v>0.57777777777777783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D1-4844-9F8F-519836BA4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14106067404536"/>
          <c:y val="0.9181123230504411"/>
          <c:w val="0.29171400838524331"/>
          <c:h val="8.1887585266420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Sheet1!$B$129:$B$131</c:f>
              <c:strCache>
                <c:ptCount val="3"/>
                <c:pt idx="0">
                  <c:v>Planiramo prijaviti jedan I&amp;R projekt</c:v>
                </c:pt>
                <c:pt idx="1">
                  <c:v>Planiramo prijaviti više I&amp;R projekata</c:v>
                </c:pt>
                <c:pt idx="2">
                  <c:v>Upoznati smo sa Zakonom, ali ne planiramo prijaviti nijedan I&amp;R projekt</c:v>
                </c:pt>
              </c:strCache>
            </c:strRef>
          </c:cat>
          <c:val>
            <c:numRef>
              <c:f>Sheet1!$E$129:$E$131</c:f>
              <c:numCache>
                <c:formatCode>#,##0%</c:formatCode>
                <c:ptCount val="3"/>
                <c:pt idx="0">
                  <c:v>0.1111111111111111</c:v>
                </c:pt>
                <c:pt idx="1">
                  <c:v>0.2</c:v>
                </c:pt>
                <c:pt idx="2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B-46A4-B7AC-9C3BC1FB3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015320"/>
        <c:axId val="468015648"/>
      </c:barChart>
      <c:catAx>
        <c:axId val="4680153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15648"/>
        <c:crosses val="autoZero"/>
        <c:auto val="1"/>
        <c:lblAlgn val="ctr"/>
        <c:lblOffset val="100"/>
        <c:tickMarkSkip val="1"/>
        <c:noMultiLvlLbl val="0"/>
      </c:catAx>
      <c:valAx>
        <c:axId val="468015648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15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56211125290952E-2"/>
          <c:y val="2.0969811955678834E-3"/>
          <c:w val="0.97994370945629394"/>
          <c:h val="0.99790291890127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6B-416E-BAAF-C07E92662DE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6B-416E-BAAF-C07E92662DEE}"/>
              </c:ext>
            </c:extLst>
          </c:dPt>
          <c:dLbls>
            <c:dLbl>
              <c:idx val="0"/>
              <c:layout>
                <c:manualLayout>
                  <c:x val="-0.25985443785621698"/>
                  <c:y val="0.21954046411638872"/>
                </c:manualLayout>
              </c:layout>
              <c:tx>
                <c:rich>
                  <a:bodyPr/>
                  <a:lstStyle/>
                  <a:p>
                    <a:fld id="{C01F80F3-9171-4CFC-875C-2287C3B320D0}" type="CATEGORYNAME">
                      <a:rPr lang="en-US"/>
                      <a:pPr/>
                      <a:t>[CATEGORY NAME]</a:t>
                    </a:fld>
                    <a:r>
                      <a:rPr lang="en-US" sz="1100" baseline="0"/>
                      <a:t>;</a:t>
                    </a:r>
                    <a:r>
                      <a:rPr lang="en-US" baseline="0"/>
                      <a:t> </a:t>
                    </a:r>
                    <a:fld id="{9772DB85-AAF5-476F-9428-20E3BF1BBAF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6B-416E-BAAF-C07E92662DEE}"/>
                </c:ext>
              </c:extLst>
            </c:dLbl>
            <c:dLbl>
              <c:idx val="1"/>
              <c:layout>
                <c:manualLayout>
                  <c:x val="0.23535899772078625"/>
                  <c:y val="-0.329669782897959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6B-416E-BAAF-C07E92662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Sheet1!$B$97:$B$98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Sheet1!$C$97:$C$98</c:f>
              <c:numCache>
                <c:formatCode>#,##0%</c:formatCode>
                <c:ptCount val="2"/>
                <c:pt idx="0">
                  <c:v>0.24444444444444444</c:v>
                </c:pt>
                <c:pt idx="1">
                  <c:v>0.75555555555555554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6B-416E-BAAF-C07E92662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4/5/2019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6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¾</a:t>
            </a:r>
            <a:r>
              <a:rPr lang="hr-HR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poduzeća ne surađuje sa trećim stranama prilikom provođenja IR projekata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	</a:t>
            </a:r>
            <a:endParaRPr lang="en-US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9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Velika većina (84 %) ispitanika iz Hrvatske izjavila je kako bi voljela vidjeti nove poticaje osmišljene za zadržavanje visokokvalificiranih stručnjaka u zemlji. Takvi bi poticaji mogli biti povezani s porezom na osobni dohodak ili doprinosima za socijalnu sigurnost.</a:t>
            </a:r>
            <a:endParaRPr lang="en-US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96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Velika većina (84 %) ispitanika iz Hrvatske izjavila je kako bi voljela vidjeti nove poticaje osmišljene za zadržavanje visokokvalificiranih stručnjaka u zemlji. Takvi bi poticaji mogli biti povezani s porezom na osobni dohodak ili doprinosima za socijalnu sigurnost.</a:t>
            </a:r>
            <a:endParaRPr lang="en-US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0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/>
          <a:lstStyle/>
          <a:p>
            <a:fld id="{B1FEB637-BC42-497E-9119-65CA0380A6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7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Povećanje rashoda za projekte istraživanja i razvoja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Više društava iz regije povećalo je svoje rashode za istraživanje i razvoj u odnosu na prethodno ispitivanje. Nešto više od polovice ispitanika (52 %) smatra da će njihova društva trošiti više na istraživanje i razvoj u bliskoj budućnosti (sljedećoj godini ili sljedećim dvjema godinama) nego 2017. Više od dvije trećine (67 %) namjerava povećati svoje rashode za istraživanje i razvoj u sljedeće tri do pet godina.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Zaštita intelektualnog vlasništva društava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Kao i u slučaju prethodnog ispitivanja, društva su svoje intelektualno vlasništvo najčešće štitila politikom o tajnosti podataka (67 %), dok se 12 % društava u regiji ne služi nikakvim oblikom zaštite intelektualnog vlasništva. Sveukupno se čini da je trgovačkim društvima u Srednjoj Europi sada nešto više stalo do zaštite svojeg intelektualnog vlasništva nego prije dvije godine te bi se to trebalo smatrati pozitivnom promjenom.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Bolja potpora istraživanju i razvoju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Najveći je problem s potporom sustavu istraživanja i razvoja koji je odabralo 29 % trgovačkih društava bilo utvrđivanje aktivnosti istraživanja i razvoja prihvatljivih za porezne olakšice i suočavanje s nejasnim načinima na koje porezna tijela tumače propise u pogledu istraživanja i razvoja. Čini se da donositelji politika ne moraju nametati nove zakone kako bi poboljšali klimu za inovacije. Sami bi čin popravljanja poreznih smjernica za inovativna poduzeća mogao biti dovoljan.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Poticanje ulaganja u istraživanje i razvoj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Kao i 2016., trgovačka društva smatraju da su dostupnost različitih vrsta potpora (63 %) i kvalificirani istraživači (62 %) glavni pokretači koji bi mogli dovesti do povećanja njihova ulaganja u istraživanje i razvoj. S obzirom na to da je nedostatak kvalificiranih istraživača trenutačno najveći izazov za trgovačka društva u Srednjoj Europi, vlade diljem regije možda bi trebale preispitati svoje politike o zapošljavanju stranaca.</a:t>
            </a:r>
            <a:endParaRPr lang="en-US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4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1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 usporedbi s prosjekom EU-a, hrvatska trgovačka društva troše malo sredstava na inovaciju, manje od 0,4 % BDP-a. Time se djelomično može objasniti niski broj zahtjeva za patent po milijunu stanovnika, koji iznosi samo 7,69 i samo je djelić prosjeka EU-a, koji iznosi 234,02. 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Pozicija Hrvatske na Globalnom indeksu inovacija slična je poziciji Litve i Poljske.  Hrvatska se nalazi na 41. mjestu, Poljska na 38., a Litva na 40. 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3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 našem je ispitivanju </a:t>
            </a:r>
            <a:r>
              <a:rPr lang="hr-HR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56</a:t>
            </a:r>
            <a:r>
              <a:rPr lang="en-US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%</a:t>
            </a:r>
            <a:r>
              <a:rPr lang="en-US" sz="16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r-HR" sz="16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(7</a:t>
            </a:r>
            <a:r>
              <a:rPr lang="en-US" sz="16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+27+22)</a:t>
            </a:r>
            <a:r>
              <a:rPr lang="hr-HR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hrvatskih </a:t>
            </a:r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trgovačkih društava izjavilo kako je potrošilo </a:t>
            </a:r>
            <a:r>
              <a:rPr lang="en-US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</a:t>
            </a:r>
            <a:r>
              <a:rPr lang="en-US" sz="16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r-HR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lang="hr-HR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% prihoda</a:t>
            </a:r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na istraživanje u području inovacije.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U CEE 45%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tvrtki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potro</a:t>
            </a:r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šilo</a:t>
            </a:r>
            <a:r>
              <a:rPr lang="hr-HR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je do 3% prihoda. </a:t>
            </a:r>
          </a:p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Čini </a:t>
            </a:r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se da hrvatska poduzeća nisu time zadovoljna te 80 % njih planira povećati rashode za istraživanje i razvoj u sljedećih pet godina</a:t>
            </a:r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.,</a:t>
            </a:r>
            <a:r>
              <a:rPr lang="hr-HR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dok je taj % u </a:t>
            </a:r>
            <a:r>
              <a:rPr lang="hr-HR" sz="160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CEE</a:t>
            </a:r>
            <a:r>
              <a:rPr lang="hr-HR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nešto niži – 67%.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        </a:t>
            </a:r>
            <a:endParaRPr lang="en-US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3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Oko tri četvrtine (76 %) hrvatskih poduzeća smatra da im je dostupno premalo poticaja i bespovratnih sredstava za istraživanje i razvoj (u usporedbi sa 63 % poduzeća u regiji). Osim toga, njima su puno draže subvencije; naime, 71 % ispitanika reklo nam je kako bi radije imalo pravo na subvencije nego porezne olakšice.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Znatno više društava u Hrvatskoj (44 %) nego u regiji (30 %) izjavilo je kako bi bolje upravljanje intelektualnim vlasništvom koje je rezultat istraživanja i razvoja moglo pozitivno utjecati na njihove rashode za istraživanje i razvoj. </a:t>
            </a:r>
          </a:p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Skoro polovica (49%)</a:t>
            </a:r>
            <a:r>
              <a:rPr lang="hr-HR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ispitanika rekla nam je kako bi im financijska pomoć za zaštitu svojeg intelektualnog vlasništva bila od velike pomoći.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42%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ispitanika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naglasilo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je</a:t>
            </a:r>
            <a:r>
              <a:rPr lang="en-US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v</a:t>
            </a:r>
            <a:r>
              <a:rPr lang="hr-HR" sz="160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ažnost</a:t>
            </a:r>
            <a:r>
              <a:rPr lang="hr-HR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p</a:t>
            </a:r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ristupa informacija o aktivnostima vezanim za </a:t>
            </a:r>
            <a:r>
              <a:rPr lang="hr-HR" sz="16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I&amp;R</a:t>
            </a:r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u vlastitom industrijskom sektoru.</a:t>
            </a:r>
            <a:endParaRPr lang="en-US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39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Iz prikazanog Hrvatske i EU tvrtke odgovorile na sličan način. Kao i ostala društva u regiji, hrvatska društva svoje intelektualno vlasništvo najčešće štite politikom o tajnosti podataka (69 %). 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Hrvatska poduzeća rijetko patentiraju svoje izume: samo 22 % njih je izjavilo kako su to učinili (što je polovica regionalnog prosjeka od 43 %). Razlog tomu je možda činjenica da je Hrvatska mala država, što znači da zaštita patenata na takvom tržištu ne nosi puno koristi.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56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Većina hrvatskih poduzeća uključena u naše ispitivanje (58 %) nije upoznato s novim zakonom o državnoj pomoći za istraživanje i razvoj. Tri četvrtine ispitanika upoznatih s novim zakonom namjerava podnijeti zahtjev za porezne olakšice za nekoliko istražnih projekata. Navedeno upućuje u to da novi propisi zadovoljavaju potrebe hrvatskih poduzeća.</a:t>
            </a:r>
            <a:endParaRPr lang="en-US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hr-HR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	</a:t>
            </a:r>
            <a:endParaRPr lang="en-US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0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815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676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75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867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51087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9790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30794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97029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0816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27477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01985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03252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220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556094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94089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56138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243073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01653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3708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70894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61153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5" y="4102100"/>
            <a:ext cx="8555263" cy="219710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2597" y="4102100"/>
            <a:ext cx="2319503" cy="1725448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sz="1200" noProof="0" dirty="0"/>
              <a:t>Insert sponsorship mark here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3"/>
          </a:xfrm>
        </p:spPr>
        <p:txBody>
          <a:bodyPr anchor="b" anchorCtr="0"/>
          <a:lstStyle>
            <a:lvl1pPr>
              <a:lnSpc>
                <a:spcPct val="100000"/>
              </a:lnSpc>
              <a:defRPr sz="1267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32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25067" y="6477000"/>
            <a:ext cx="489656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 smtClean="0">
                <a:solidFill>
                  <a:schemeClr val="bg1"/>
                </a:solidFill>
              </a:rPr>
              <a:t>Izvješće</a:t>
            </a:r>
            <a:r>
              <a:rPr lang="pl-PL" sz="650" noProof="0" dirty="0" smtClean="0">
                <a:solidFill>
                  <a:schemeClr val="bg1"/>
                </a:solidFill>
              </a:rPr>
              <a:t> o </a:t>
            </a:r>
            <a:r>
              <a:rPr lang="pl-PL" sz="650" noProof="0" dirty="0" err="1" smtClean="0">
                <a:solidFill>
                  <a:schemeClr val="bg1"/>
                </a:solidFill>
              </a:rPr>
              <a:t>istraživanju</a:t>
            </a:r>
            <a:r>
              <a:rPr lang="pl-PL" sz="650" noProof="0" dirty="0" smtClean="0">
                <a:solidFill>
                  <a:schemeClr val="bg1"/>
                </a:solidFill>
              </a:rPr>
              <a:t> i </a:t>
            </a:r>
            <a:r>
              <a:rPr lang="pl-PL" sz="650" noProof="0" dirty="0" err="1" smtClean="0">
                <a:solidFill>
                  <a:schemeClr val="bg1"/>
                </a:solidFill>
              </a:rPr>
              <a:t>razvoju</a:t>
            </a:r>
            <a:r>
              <a:rPr lang="pl-PL" sz="650" noProof="0" dirty="0" smtClean="0">
                <a:solidFill>
                  <a:schemeClr val="bg1"/>
                </a:solidFill>
              </a:rPr>
              <a:t> u </a:t>
            </a:r>
            <a:r>
              <a:rPr lang="pl-PL" sz="650" noProof="0" dirty="0" err="1" smtClean="0">
                <a:solidFill>
                  <a:schemeClr val="bg1"/>
                </a:solidFill>
              </a:rPr>
              <a:t>korporacijama</a:t>
            </a:r>
            <a:r>
              <a:rPr lang="pl-PL" sz="650" noProof="0" dirty="0" smtClean="0">
                <a:solidFill>
                  <a:schemeClr val="bg1"/>
                </a:solidFill>
              </a:rPr>
              <a:t> za 2018.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© 201</a:t>
            </a:r>
            <a:r>
              <a:rPr lang="hr-HR" sz="650" noProof="0" dirty="0" smtClean="0">
                <a:solidFill>
                  <a:schemeClr val="bg1"/>
                </a:solidFill>
              </a:rPr>
              <a:t>8.</a:t>
            </a:r>
            <a:r>
              <a:rPr lang="en-US" sz="650" noProof="0" dirty="0" smtClean="0">
                <a:solidFill>
                  <a:schemeClr val="bg1"/>
                </a:solidFill>
              </a:rPr>
              <a:t> Deloitte </a:t>
            </a:r>
            <a:r>
              <a:rPr lang="en-US" sz="650" noProof="0" dirty="0" err="1" smtClean="0">
                <a:solidFill>
                  <a:schemeClr val="bg1"/>
                </a:solidFill>
              </a:rPr>
              <a:t>Hrvatska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74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263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14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714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899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36000" y="6476999"/>
            <a:ext cx="489656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pl-PL" sz="650" noProof="0" dirty="0" err="1" smtClean="0">
                <a:solidFill>
                  <a:schemeClr val="bg1"/>
                </a:solidFill>
              </a:rPr>
              <a:t>Izvješće</a:t>
            </a:r>
            <a:r>
              <a:rPr lang="pl-PL" sz="650" noProof="0" dirty="0" smtClean="0">
                <a:solidFill>
                  <a:schemeClr val="bg1"/>
                </a:solidFill>
              </a:rPr>
              <a:t> o </a:t>
            </a:r>
            <a:r>
              <a:rPr lang="pl-PL" sz="650" noProof="0" dirty="0" err="1" smtClean="0">
                <a:solidFill>
                  <a:schemeClr val="bg1"/>
                </a:solidFill>
              </a:rPr>
              <a:t>istraživanju</a:t>
            </a:r>
            <a:r>
              <a:rPr lang="pl-PL" sz="650" noProof="0" dirty="0" smtClean="0">
                <a:solidFill>
                  <a:schemeClr val="bg1"/>
                </a:solidFill>
              </a:rPr>
              <a:t> i </a:t>
            </a:r>
            <a:r>
              <a:rPr lang="pl-PL" sz="650" noProof="0" dirty="0" err="1" smtClean="0">
                <a:solidFill>
                  <a:schemeClr val="bg1"/>
                </a:solidFill>
              </a:rPr>
              <a:t>razvoju</a:t>
            </a:r>
            <a:r>
              <a:rPr lang="pl-PL" sz="650" noProof="0" dirty="0" smtClean="0">
                <a:solidFill>
                  <a:schemeClr val="bg1"/>
                </a:solidFill>
              </a:rPr>
              <a:t> u </a:t>
            </a:r>
            <a:r>
              <a:rPr lang="pl-PL" sz="650" noProof="0" dirty="0" err="1" smtClean="0">
                <a:solidFill>
                  <a:schemeClr val="bg1"/>
                </a:solidFill>
              </a:rPr>
              <a:t>korporacijama</a:t>
            </a:r>
            <a:r>
              <a:rPr lang="pl-PL" sz="650" noProof="0" dirty="0" smtClean="0">
                <a:solidFill>
                  <a:schemeClr val="bg1"/>
                </a:solidFill>
              </a:rPr>
              <a:t> za 2018.</a:t>
            </a:r>
            <a:endParaRPr lang="pl-PL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© 201</a:t>
            </a:r>
            <a:r>
              <a:rPr lang="hr-HR" sz="650" noProof="0" dirty="0" smtClean="0">
                <a:solidFill>
                  <a:schemeClr val="bg1"/>
                </a:solidFill>
              </a:rPr>
              <a:t>8.</a:t>
            </a:r>
            <a:r>
              <a:rPr lang="en-US" sz="650" noProof="0" dirty="0" smtClean="0">
                <a:solidFill>
                  <a:schemeClr val="bg1"/>
                </a:solidFill>
              </a:rPr>
              <a:t> Deloitte </a:t>
            </a:r>
            <a:r>
              <a:rPr lang="en-US" sz="650" noProof="0" dirty="0" err="1" smtClean="0">
                <a:solidFill>
                  <a:schemeClr val="bg1"/>
                </a:solidFill>
              </a:rPr>
              <a:t>Hrvatska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5" r:id="rId3"/>
    <p:sldLayoutId id="2147483756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3" r:id="rId10"/>
    <p:sldLayoutId id="2147483708" r:id="rId11"/>
    <p:sldLayoutId id="2147483710" r:id="rId12"/>
    <p:sldLayoutId id="2147483754" r:id="rId13"/>
    <p:sldLayoutId id="2147483711" r:id="rId14"/>
    <p:sldLayoutId id="2147483753" r:id="rId15"/>
    <p:sldLayoutId id="2147483679" r:id="rId16"/>
    <p:sldLayoutId id="2147483712" r:id="rId17"/>
    <p:sldLayoutId id="2147483678" r:id="rId18"/>
    <p:sldLayoutId id="2147483681" r:id="rId19"/>
    <p:sldLayoutId id="2147483735" r:id="rId20"/>
    <p:sldLayoutId id="2147483699" r:id="rId21"/>
    <p:sldLayoutId id="2147483714" r:id="rId22"/>
    <p:sldLayoutId id="2147483697" r:id="rId23"/>
    <p:sldLayoutId id="2147483715" r:id="rId24"/>
    <p:sldLayoutId id="2147483716" r:id="rId25"/>
    <p:sldLayoutId id="2147483717" r:id="rId26"/>
    <p:sldLayoutId id="2147483718" r:id="rId27"/>
    <p:sldLayoutId id="2147483728" r:id="rId28"/>
    <p:sldLayoutId id="2147483720" r:id="rId29"/>
    <p:sldLayoutId id="2147483721" r:id="rId30"/>
    <p:sldLayoutId id="2147483722" r:id="rId31"/>
    <p:sldLayoutId id="2147483695" r:id="rId32"/>
    <p:sldLayoutId id="2147483751" r:id="rId33"/>
    <p:sldLayoutId id="2147483724" r:id="rId34"/>
    <p:sldLayoutId id="2147483725" r:id="rId35"/>
    <p:sldLayoutId id="2147483726" r:id="rId36"/>
    <p:sldLayoutId id="2147483727" r:id="rId37"/>
    <p:sldLayoutId id="2147483698" r:id="rId38"/>
    <p:sldLayoutId id="2147483752" r:id="rId39"/>
    <p:sldLayoutId id="2147483696" r:id="rId40"/>
    <p:sldLayoutId id="2147483757" r:id="rId4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098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68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pos="7384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45" userDrawn="1">
          <p15:clr>
            <a:srgbClr val="F26B43"/>
          </p15:clr>
        </p15:guide>
        <p15:guide id="8" orient="horz" pos="4081" userDrawn="1">
          <p15:clr>
            <a:srgbClr val="F26B43"/>
          </p15:clr>
        </p15:guide>
        <p15:guide id="10" pos="4986" userDrawn="1">
          <p15:clr>
            <a:srgbClr val="F26B43"/>
          </p15:clr>
        </p15:guide>
        <p15:guide id="12" pos="1382" userDrawn="1">
          <p15:clr>
            <a:srgbClr val="F26B43"/>
          </p15:clr>
        </p15:guide>
        <p15:guide id="13" pos="1496" userDrawn="1">
          <p15:clr>
            <a:srgbClr val="F26B43"/>
          </p15:clr>
        </p15:guide>
        <p15:guide id="14" pos="2581" userDrawn="1">
          <p15:clr>
            <a:srgbClr val="F26B43"/>
          </p15:clr>
        </p15:guide>
        <p15:guide id="15" pos="2695" userDrawn="1">
          <p15:clr>
            <a:srgbClr val="F26B43"/>
          </p15:clr>
        </p15:guide>
        <p15:guide id="16" pos="6185" userDrawn="1">
          <p15:clr>
            <a:srgbClr val="F26B43"/>
          </p15:clr>
        </p15:guide>
        <p15:guide id="17" pos="3783" userDrawn="1">
          <p15:clr>
            <a:srgbClr val="F26B43"/>
          </p15:clr>
        </p15:guide>
        <p15:guide id="18" pos="3896" userDrawn="1">
          <p15:clr>
            <a:srgbClr val="F26B43"/>
          </p15:clr>
        </p15:guide>
        <p15:guide id="19" pos="3840" userDrawn="1">
          <p15:clr>
            <a:srgbClr val="F26B43"/>
          </p15:clr>
        </p15:guide>
        <p15:guide id="20" pos="6299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1" userDrawn="1">
          <p15:clr>
            <a:srgbClr val="F26B43"/>
          </p15:clr>
        </p15:guide>
        <p15:guide id="23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0" t="11415" r="34099" b="14876"/>
          <a:stretch/>
        </p:blipFill>
        <p:spPr>
          <a:xfrm>
            <a:off x="3429234" y="898344"/>
            <a:ext cx="5152558" cy="47940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475200" y="5530390"/>
            <a:ext cx="5592012" cy="324000"/>
          </a:xfrm>
        </p:spPr>
        <p:txBody>
          <a:bodyPr/>
          <a:lstStyle/>
          <a:p>
            <a:r>
              <a:rPr lang="en-US" noProof="0" dirty="0"/>
              <a:t>Headline Verdana Bold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5200" y="5711830"/>
            <a:ext cx="4300000" cy="505645"/>
          </a:xfrm>
        </p:spPr>
        <p:txBody>
          <a:bodyPr/>
          <a:lstStyle/>
          <a:p>
            <a:r>
              <a:rPr lang="hr-HR" dirty="0"/>
              <a:t>Izvješće o istraživanju i razvoju u korporacijama za 2018</a:t>
            </a:r>
            <a:r>
              <a:rPr lang="hr-HR" dirty="0" smtClean="0"/>
              <a:t>.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229349"/>
            <a:ext cx="5594349" cy="298451"/>
          </a:xfrm>
        </p:spPr>
        <p:txBody>
          <a:bodyPr/>
          <a:lstStyle/>
          <a:p>
            <a:r>
              <a:rPr lang="en-US" noProof="0" dirty="0" smtClean="0"/>
              <a:t>Sonja </a:t>
            </a:r>
            <a:r>
              <a:rPr lang="en-US" noProof="0" dirty="0" err="1" smtClean="0"/>
              <a:t>Ifkovi</a:t>
            </a:r>
            <a:r>
              <a:rPr lang="hr-HR" dirty="0"/>
              <a:t>ć</a:t>
            </a:r>
            <a:r>
              <a:rPr lang="en-US" noProof="0" dirty="0" smtClean="0"/>
              <a:t>,</a:t>
            </a:r>
            <a:r>
              <a:rPr lang="hr-HR" noProof="0" dirty="0" smtClean="0"/>
              <a:t> </a:t>
            </a:r>
            <a:r>
              <a:rPr lang="en-US" dirty="0" smtClean="0"/>
              <a:t>8. </a:t>
            </a:r>
            <a:r>
              <a:rPr lang="en-US" dirty="0" err="1" smtClean="0"/>
              <a:t>travnja</a:t>
            </a:r>
            <a:r>
              <a:rPr lang="hr-HR" noProof="0" dirty="0" smtClean="0"/>
              <a:t> 201</a:t>
            </a:r>
            <a:r>
              <a:rPr lang="en-US" noProof="0" dirty="0" smtClean="0"/>
              <a:t>9</a:t>
            </a:r>
            <a:r>
              <a:rPr lang="hr-HR" noProof="0" dirty="0" smtClean="0"/>
              <a:t>.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75" y="5867200"/>
            <a:ext cx="1600001" cy="4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480" y="5867200"/>
            <a:ext cx="9182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6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bg1"/>
                </a:solidFill>
              </a:rPr>
              <a:t>Şuradnja</a:t>
            </a:r>
            <a:r>
              <a:rPr lang="hr-HR" dirty="0" smtClean="0">
                <a:solidFill>
                  <a:schemeClr val="bg1"/>
                </a:solidFill>
              </a:rPr>
              <a:t> s trećim stranama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469899" y="1487041"/>
            <a:ext cx="8263965" cy="277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1"/>
                </a:solidFill>
              </a:rPr>
              <a:t>Surađujete</a:t>
            </a:r>
            <a:r>
              <a:rPr lang="pl-PL" b="1" dirty="0">
                <a:solidFill>
                  <a:schemeClr val="bg1"/>
                </a:solidFill>
              </a:rPr>
              <a:t> li s </a:t>
            </a:r>
            <a:r>
              <a:rPr lang="pl-PL" b="1" dirty="0" err="1">
                <a:solidFill>
                  <a:schemeClr val="bg1"/>
                </a:solidFill>
              </a:rPr>
              <a:t>trećim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stranama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prilikom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provođenja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I&amp;R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projekata</a:t>
            </a:r>
            <a:r>
              <a:rPr lang="pl-PL" b="1" dirty="0">
                <a:solidFill>
                  <a:schemeClr val="bg1"/>
                </a:solidFill>
              </a:rPr>
              <a:t>?</a:t>
            </a:r>
            <a:endParaRPr lang="hr-HR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260750"/>
              </p:ext>
            </p:extLst>
          </p:nvPr>
        </p:nvGraphicFramePr>
        <p:xfrm>
          <a:off x="4386792" y="2170651"/>
          <a:ext cx="3528483" cy="346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98363" y="2397125"/>
            <a:ext cx="3878362" cy="3271837"/>
            <a:chOff x="398363" y="2397125"/>
            <a:chExt cx="3878362" cy="3271837"/>
          </a:xfrm>
        </p:grpSpPr>
        <p:sp>
          <p:nvSpPr>
            <p:cNvPr id="12" name="Pentagon 11"/>
            <p:cNvSpPr/>
            <p:nvPr/>
          </p:nvSpPr>
          <p:spPr bwMode="gray">
            <a:xfrm>
              <a:off x="1355725" y="2397125"/>
              <a:ext cx="2921000" cy="638175"/>
            </a:xfrm>
            <a:prstGeom prst="homePlate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r>
                <a:rPr lang="en-US" sz="1600" dirty="0" err="1" smtClean="0">
                  <a:solidFill>
                    <a:schemeClr val="bg1"/>
                  </a:solidFill>
                </a:rPr>
                <a:t>Naša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tvrtka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ima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vlastiti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I&amp;R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centar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Pentagon 15"/>
            <p:cNvSpPr/>
            <p:nvPr/>
          </p:nvSpPr>
          <p:spPr bwMode="gray">
            <a:xfrm>
              <a:off x="1355725" y="3462791"/>
              <a:ext cx="2921000" cy="1109209"/>
            </a:xfrm>
            <a:prstGeom prst="homePlate">
              <a:avLst>
                <a:gd name="adj" fmla="val 28246"/>
              </a:avLst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r>
                <a:rPr lang="en-US" sz="1600" dirty="0" err="1">
                  <a:solidFill>
                    <a:schemeClr val="bg1"/>
                  </a:solidFill>
                </a:rPr>
                <a:t>Naša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tvrtka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ima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vlastiti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I&amp;R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centar</a:t>
              </a:r>
              <a:r>
                <a:rPr lang="en-US" sz="1600" dirty="0">
                  <a:solidFill>
                    <a:schemeClr val="bg1"/>
                  </a:solidFill>
                </a:rPr>
                <a:t> u </a:t>
              </a:r>
              <a:r>
                <a:rPr lang="en-US" sz="1600" dirty="0" err="1">
                  <a:solidFill>
                    <a:schemeClr val="bg1"/>
                  </a:solidFill>
                </a:rPr>
                <a:t>drugoj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tvrtci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koja</a:t>
              </a:r>
              <a:r>
                <a:rPr lang="en-US" sz="1600" dirty="0">
                  <a:solidFill>
                    <a:schemeClr val="bg1"/>
                  </a:solidFill>
                </a:rPr>
                <a:t> je </a:t>
              </a:r>
              <a:r>
                <a:rPr lang="en-US" sz="1600" dirty="0" err="1">
                  <a:solidFill>
                    <a:schemeClr val="bg1"/>
                  </a:solidFill>
                </a:rPr>
                <a:t>članica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grupacije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7" name="Pentagon 16"/>
            <p:cNvSpPr/>
            <p:nvPr/>
          </p:nvSpPr>
          <p:spPr bwMode="gray">
            <a:xfrm>
              <a:off x="1355725" y="5030787"/>
              <a:ext cx="2921000" cy="638175"/>
            </a:xfrm>
            <a:prstGeom prst="homePlate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r>
                <a:rPr lang="hr-HR" sz="1600" dirty="0">
                  <a:solidFill>
                    <a:schemeClr val="bg1"/>
                  </a:solidFill>
                </a:rPr>
                <a:t>Drugi razlog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8104" y="2485379"/>
              <a:ext cx="9076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27%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0587" y="3806179"/>
              <a:ext cx="9076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18%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363" y="5152032"/>
              <a:ext cx="9076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55%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93075" y="2129951"/>
            <a:ext cx="3828621" cy="3919100"/>
            <a:chOff x="8093075" y="2129951"/>
            <a:chExt cx="3828621" cy="3919100"/>
          </a:xfrm>
        </p:grpSpPr>
        <p:sp>
          <p:nvSpPr>
            <p:cNvPr id="26" name="Pentagon 25"/>
            <p:cNvSpPr/>
            <p:nvPr/>
          </p:nvSpPr>
          <p:spPr bwMode="gray">
            <a:xfrm rot="10800000">
              <a:off x="8093075" y="2129951"/>
              <a:ext cx="2921000" cy="638175"/>
            </a:xfrm>
            <a:prstGeom prst="homePlate">
              <a:avLst/>
            </a:prstGeom>
            <a:solidFill>
              <a:srgbClr val="86BC2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83600" y="2168663"/>
              <a:ext cx="25304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err="1">
                  <a:solidFill>
                    <a:schemeClr val="bg1"/>
                  </a:solidFill>
                </a:rPr>
                <a:t>Neophodno</a:t>
              </a:r>
              <a:r>
                <a:rPr lang="pl-PL" sz="1600" dirty="0">
                  <a:solidFill>
                    <a:schemeClr val="bg1"/>
                  </a:solidFill>
                </a:rPr>
                <a:t> je za </a:t>
              </a:r>
              <a:r>
                <a:rPr lang="pl-PL" sz="1600" dirty="0" err="1">
                  <a:solidFill>
                    <a:schemeClr val="bg1"/>
                  </a:solidFill>
                </a:rPr>
                <a:t>provođenje</a:t>
              </a:r>
              <a:r>
                <a:rPr lang="pl-PL" sz="1600" dirty="0">
                  <a:solidFill>
                    <a:schemeClr val="bg1"/>
                  </a:solidFill>
                </a:rPr>
                <a:t> </a:t>
              </a:r>
              <a:r>
                <a:rPr lang="pl-PL" sz="1600" dirty="0" err="1">
                  <a:solidFill>
                    <a:schemeClr val="bg1"/>
                  </a:solidFill>
                </a:rPr>
                <a:t>projekta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gray">
            <a:xfrm rot="10800000">
              <a:off x="8093075" y="3075939"/>
              <a:ext cx="2921000" cy="1162333"/>
            </a:xfrm>
            <a:prstGeom prst="homePlate">
              <a:avLst>
                <a:gd name="adj" fmla="val 25962"/>
              </a:avLst>
            </a:prstGeom>
            <a:solidFill>
              <a:srgbClr val="86BC2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83600" y="3094025"/>
              <a:ext cx="259586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</a:rPr>
                <a:t>Suradnja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rezultira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stjecanjem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dodatnih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poticajnih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novčanih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sredstava</a:t>
              </a:r>
              <a:r>
                <a:rPr lang="en-US" sz="16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32" name="Pentagon 31"/>
            <p:cNvSpPr/>
            <p:nvPr/>
          </p:nvSpPr>
          <p:spPr bwMode="gray">
            <a:xfrm rot="10800000">
              <a:off x="8096679" y="4477586"/>
              <a:ext cx="2921000" cy="638175"/>
            </a:xfrm>
            <a:prstGeom prst="homePlate">
              <a:avLst/>
            </a:prstGeom>
            <a:solidFill>
              <a:srgbClr val="86BC2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83599" y="4519026"/>
              <a:ext cx="25304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err="1">
                  <a:solidFill>
                    <a:schemeClr val="bg1"/>
                  </a:solidFill>
                </a:rPr>
                <a:t>Potrebno</a:t>
              </a:r>
              <a:r>
                <a:rPr lang="pl-PL" sz="1600" dirty="0">
                  <a:solidFill>
                    <a:schemeClr val="bg1"/>
                  </a:solidFill>
                </a:rPr>
                <a:t> je </a:t>
              </a:r>
              <a:r>
                <a:rPr lang="pl-PL" sz="1600" dirty="0" err="1">
                  <a:solidFill>
                    <a:schemeClr val="bg1"/>
                  </a:solidFill>
                </a:rPr>
                <a:t>kako</a:t>
              </a:r>
              <a:r>
                <a:rPr lang="pl-PL" sz="1600" dirty="0">
                  <a:solidFill>
                    <a:schemeClr val="bg1"/>
                  </a:solidFill>
                </a:rPr>
                <a:t> </a:t>
              </a:r>
              <a:r>
                <a:rPr lang="pl-PL" sz="1600" dirty="0" err="1">
                  <a:solidFill>
                    <a:schemeClr val="bg1"/>
                  </a:solidFill>
                </a:rPr>
                <a:t>bi</a:t>
              </a:r>
              <a:r>
                <a:rPr lang="pl-PL" sz="1600" dirty="0">
                  <a:solidFill>
                    <a:schemeClr val="bg1"/>
                  </a:solidFill>
                </a:rPr>
                <a:t> </a:t>
              </a:r>
              <a:r>
                <a:rPr lang="pl-PL" sz="1600" dirty="0" err="1">
                  <a:solidFill>
                    <a:schemeClr val="bg1"/>
                  </a:solidFill>
                </a:rPr>
                <a:t>se</a:t>
              </a:r>
              <a:r>
                <a:rPr lang="pl-PL" sz="1600" dirty="0">
                  <a:solidFill>
                    <a:schemeClr val="bg1"/>
                  </a:solidFill>
                </a:rPr>
                <a:t> </a:t>
              </a:r>
              <a:r>
                <a:rPr lang="pl-PL" sz="1600" dirty="0" err="1">
                  <a:solidFill>
                    <a:schemeClr val="bg1"/>
                  </a:solidFill>
                </a:rPr>
                <a:t>prijavili</a:t>
              </a:r>
              <a:r>
                <a:rPr lang="pl-PL" sz="1600" dirty="0">
                  <a:solidFill>
                    <a:schemeClr val="bg1"/>
                  </a:solidFill>
                </a:rPr>
                <a:t> na </a:t>
              </a:r>
              <a:r>
                <a:rPr lang="pl-PL" sz="1600" dirty="0" err="1">
                  <a:solidFill>
                    <a:schemeClr val="bg1"/>
                  </a:solidFill>
                </a:rPr>
                <a:t>natječaje</a:t>
              </a:r>
              <a:r>
                <a:rPr lang="pl-PL" sz="1600" dirty="0">
                  <a:solidFill>
                    <a:schemeClr val="bg1"/>
                  </a:solidFill>
                </a:rPr>
                <a:t>.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4" name="Pentagon 33"/>
            <p:cNvSpPr/>
            <p:nvPr/>
          </p:nvSpPr>
          <p:spPr bwMode="gray">
            <a:xfrm rot="10800000">
              <a:off x="8093075" y="5410876"/>
              <a:ext cx="2921000" cy="638175"/>
            </a:xfrm>
            <a:prstGeom prst="homePlate">
              <a:avLst/>
            </a:prstGeom>
            <a:solidFill>
              <a:srgbClr val="86BC2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483600" y="5553176"/>
              <a:ext cx="2530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</a:rPr>
                <a:t>Drugi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razlog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014075" y="2206837"/>
              <a:ext cx="9076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50%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014075" y="3246891"/>
              <a:ext cx="9076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24%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014075" y="4555495"/>
              <a:ext cx="9076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18%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079463" y="5512097"/>
              <a:ext cx="7120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9%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7983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bg1"/>
                </a:solidFill>
              </a:rPr>
              <a:t>Sprječavanja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odljeva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visoko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kvalificirane</a:t>
            </a:r>
            <a:r>
              <a:rPr lang="pl-PL" dirty="0">
                <a:solidFill>
                  <a:schemeClr val="bg1"/>
                </a:solidFill>
              </a:rPr>
              <a:t> radne </a:t>
            </a:r>
            <a:r>
              <a:rPr lang="pl-PL" dirty="0" err="1">
                <a:solidFill>
                  <a:schemeClr val="bg1"/>
                </a:solidFill>
              </a:rPr>
              <a:t>snage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469899" y="1487041"/>
            <a:ext cx="10139830" cy="277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 smtClean="0">
                <a:solidFill>
                  <a:schemeClr val="bg1"/>
                </a:solidFill>
              </a:rPr>
              <a:t>Jeste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li za </a:t>
            </a:r>
            <a:r>
              <a:rPr lang="pl-PL" b="1" dirty="0" err="1">
                <a:solidFill>
                  <a:schemeClr val="bg1"/>
                </a:solidFill>
              </a:rPr>
              <a:t>uvođenje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mjera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sprječavanja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odljeva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visoko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kvalificirane</a:t>
            </a:r>
            <a:r>
              <a:rPr lang="pl-PL" b="1" dirty="0">
                <a:solidFill>
                  <a:schemeClr val="bg1"/>
                </a:solidFill>
              </a:rPr>
              <a:t> radne </a:t>
            </a:r>
            <a:r>
              <a:rPr lang="pl-PL" b="1" dirty="0" err="1">
                <a:solidFill>
                  <a:schemeClr val="bg1"/>
                </a:solidFill>
              </a:rPr>
              <a:t>snage</a:t>
            </a:r>
            <a:r>
              <a:rPr lang="pl-PL" b="1" dirty="0">
                <a:solidFill>
                  <a:schemeClr val="bg1"/>
                </a:solidFill>
              </a:rPr>
              <a:t> koja </a:t>
            </a:r>
            <a:r>
              <a:rPr lang="pl-PL" b="1" dirty="0" err="1">
                <a:solidFill>
                  <a:schemeClr val="bg1"/>
                </a:solidFill>
              </a:rPr>
              <a:t>se</a:t>
            </a:r>
            <a:r>
              <a:rPr lang="pl-PL" b="1" dirty="0">
                <a:solidFill>
                  <a:schemeClr val="bg1"/>
                </a:solidFill>
              </a:rPr>
              <a:t> 100% </a:t>
            </a:r>
            <a:r>
              <a:rPr lang="pl-PL" b="1" dirty="0" err="1">
                <a:solidFill>
                  <a:schemeClr val="bg1"/>
                </a:solidFill>
              </a:rPr>
              <a:t>vremena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bavi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I&amp;R</a:t>
            </a:r>
            <a:r>
              <a:rPr lang="pl-PL" b="1" dirty="0">
                <a:solidFill>
                  <a:schemeClr val="bg1"/>
                </a:solidFill>
              </a:rPr>
              <a:t>?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 bwMode="gray">
          <a:xfrm>
            <a:off x="517713" y="2726764"/>
            <a:ext cx="3060000" cy="3060000"/>
          </a:xfrm>
          <a:prstGeom prst="ellipse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hr-HR" sz="3200" b="1" dirty="0" smtClean="0">
                <a:solidFill>
                  <a:schemeClr val="bg1"/>
                </a:solidFill>
              </a:rPr>
              <a:t>44%</a:t>
            </a:r>
            <a:br>
              <a:rPr lang="hr-HR" sz="3200" b="1" dirty="0" smtClean="0">
                <a:solidFill>
                  <a:schemeClr val="bg1"/>
                </a:solidFill>
              </a:rPr>
            </a:br>
            <a:r>
              <a:rPr lang="hr-HR" sz="1600" dirty="0" smtClean="0">
                <a:solidFill>
                  <a:schemeClr val="bg1"/>
                </a:solidFill>
              </a:rPr>
              <a:t>Smatramo </a:t>
            </a:r>
            <a:r>
              <a:rPr lang="hr-HR" sz="1600" dirty="0">
                <a:solidFill>
                  <a:schemeClr val="bg1"/>
                </a:solidFill>
              </a:rPr>
              <a:t>da bi uvođenje poreznih olakšica bilo učinkovito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 bwMode="gray">
          <a:xfrm>
            <a:off x="4153814" y="3005450"/>
            <a:ext cx="2772000" cy="2772000"/>
          </a:xfrm>
          <a:prstGeom prst="ellipse">
            <a:avLst/>
          </a:prstGeom>
          <a:solidFill>
            <a:srgbClr val="046A38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hr-HR" sz="2800" b="1" dirty="0">
                <a:solidFill>
                  <a:schemeClr val="bg1"/>
                </a:solidFill>
              </a:rPr>
              <a:t>40%</a:t>
            </a:r>
            <a:r>
              <a:rPr lang="hr-HR" sz="1600" b="1" dirty="0">
                <a:solidFill>
                  <a:schemeClr val="bg1"/>
                </a:solidFill>
              </a:rPr>
              <a:t/>
            </a:r>
            <a:br>
              <a:rPr lang="hr-HR" sz="1600" b="1" dirty="0">
                <a:solidFill>
                  <a:schemeClr val="bg1"/>
                </a:solidFill>
              </a:rPr>
            </a:br>
            <a:r>
              <a:rPr lang="hr-HR" sz="1200" dirty="0" smtClean="0">
                <a:solidFill>
                  <a:schemeClr val="bg1"/>
                </a:solidFill>
              </a:rPr>
              <a:t>Smatramo </a:t>
            </a:r>
            <a:r>
              <a:rPr lang="hr-HR" sz="1200" dirty="0">
                <a:solidFill>
                  <a:schemeClr val="bg1"/>
                </a:solidFill>
              </a:rPr>
              <a:t>da bi uvođenje olakšica vezano za plaćanje doprinosa iz i na plaću bilo učinkovito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7968931" y="4689059"/>
            <a:ext cx="1008000" cy="1008000"/>
          </a:xfrm>
          <a:prstGeom prst="ellipse">
            <a:avLst/>
          </a:prstGeom>
          <a:solidFill>
            <a:srgbClr val="75787B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hr-HR" sz="1400" b="1" dirty="0" smtClean="0">
                <a:solidFill>
                  <a:schemeClr val="bg1"/>
                </a:solidFill>
              </a:rPr>
              <a:t>NE</a:t>
            </a:r>
            <a:br>
              <a:rPr lang="hr-HR" sz="1400" b="1" dirty="0" smtClean="0">
                <a:solidFill>
                  <a:schemeClr val="bg1"/>
                </a:solidFill>
              </a:rPr>
            </a:br>
            <a:r>
              <a:rPr lang="hr-HR" sz="1400" b="1" dirty="0" smtClean="0">
                <a:solidFill>
                  <a:schemeClr val="bg1"/>
                </a:solidFill>
              </a:rPr>
              <a:t>16%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6298" y="4608669"/>
            <a:ext cx="2582302" cy="116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100" dirty="0">
                <a:solidFill>
                  <a:schemeClr val="bg1"/>
                </a:solidFill>
              </a:rPr>
              <a:t>S</a:t>
            </a:r>
            <a:r>
              <a:rPr lang="hr-HR" sz="1100" dirty="0" smtClean="0">
                <a:solidFill>
                  <a:schemeClr val="bg1"/>
                </a:solidFill>
              </a:rPr>
              <a:t>matramo </a:t>
            </a:r>
            <a:r>
              <a:rPr lang="hr-HR" sz="1100" dirty="0">
                <a:solidFill>
                  <a:schemeClr val="bg1"/>
                </a:solidFill>
              </a:rPr>
              <a:t>da ovi zaposlenici ne trebaju biti u </a:t>
            </a:r>
            <a:r>
              <a:rPr lang="hr-HR" sz="1100" dirty="0" err="1">
                <a:solidFill>
                  <a:schemeClr val="bg1"/>
                </a:solidFill>
              </a:rPr>
              <a:t>povlašenoj</a:t>
            </a:r>
            <a:r>
              <a:rPr lang="hr-HR" sz="1100" dirty="0">
                <a:solidFill>
                  <a:schemeClr val="bg1"/>
                </a:solidFill>
              </a:rPr>
              <a:t> poziciji (ili možda bolje reći: </a:t>
            </a:r>
            <a:r>
              <a:rPr lang="hr-HR" sz="1100" dirty="0" smtClean="0">
                <a:solidFill>
                  <a:schemeClr val="bg1"/>
                </a:solidFill>
              </a:rPr>
              <a:t/>
            </a:r>
            <a:br>
              <a:rPr lang="hr-HR" sz="1100" dirty="0" smtClean="0">
                <a:solidFill>
                  <a:schemeClr val="bg1"/>
                </a:solidFill>
              </a:rPr>
            </a:br>
            <a:r>
              <a:rPr lang="hr-HR" sz="1100" dirty="0" smtClean="0">
                <a:solidFill>
                  <a:schemeClr val="bg1"/>
                </a:solidFill>
              </a:rPr>
              <a:t>… </a:t>
            </a:r>
            <a:r>
              <a:rPr lang="hr-HR" sz="1100" dirty="0">
                <a:solidFill>
                  <a:schemeClr val="bg1"/>
                </a:solidFill>
              </a:rPr>
              <a:t>trebaju biti u ravnopravnom položaju u odnosu na ostale zaposlenike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6545" y="2616721"/>
            <a:ext cx="2203076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hr-HR" dirty="0">
                <a:solidFill>
                  <a:schemeClr val="bg1"/>
                </a:solidFill>
              </a:rPr>
              <a:t>84%</a:t>
            </a:r>
            <a:r>
              <a:rPr lang="hr-HR" sz="1050" dirty="0">
                <a:solidFill>
                  <a:schemeClr val="bg1"/>
                </a:solidFill>
              </a:rPr>
              <a:t/>
            </a:r>
            <a:br>
              <a:rPr lang="hr-HR" sz="1050" dirty="0">
                <a:solidFill>
                  <a:schemeClr val="bg1"/>
                </a:solidFill>
              </a:rPr>
            </a:br>
            <a:r>
              <a:rPr lang="hr-HR" sz="1800" b="1" dirty="0">
                <a:solidFill>
                  <a:schemeClr val="bg1"/>
                </a:solidFill>
              </a:rPr>
              <a:t>DA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5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Kontakt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892" y="1554573"/>
            <a:ext cx="3324860" cy="240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600" b="1" dirty="0">
                <a:solidFill>
                  <a:schemeClr val="bg1"/>
                </a:solidFill>
              </a:rPr>
              <a:t>Sonja </a:t>
            </a:r>
            <a:r>
              <a:rPr lang="hr-HR" sz="1600" b="1" dirty="0" err="1">
                <a:solidFill>
                  <a:schemeClr val="bg1"/>
                </a:solidFill>
              </a:rPr>
              <a:t>Ifković</a:t>
            </a:r>
            <a:endParaRPr lang="hr-HR" sz="1600" b="1" dirty="0">
              <a:solidFill>
                <a:schemeClr val="bg1"/>
              </a:solidFill>
            </a:endParaRP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400" dirty="0">
                <a:solidFill>
                  <a:schemeClr val="bg1"/>
                </a:solidFill>
              </a:rPr>
              <a:t>Tax </a:t>
            </a:r>
            <a:r>
              <a:rPr lang="hr-HR" sz="1400" dirty="0" err="1">
                <a:solidFill>
                  <a:schemeClr val="bg1"/>
                </a:solidFill>
              </a:rPr>
              <a:t>Services</a:t>
            </a:r>
            <a:endParaRPr lang="hr-HR" sz="1400" dirty="0">
              <a:solidFill>
                <a:schemeClr val="bg1"/>
              </a:solidFill>
            </a:endParaRP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400" dirty="0">
                <a:solidFill>
                  <a:schemeClr val="bg1"/>
                </a:solidFill>
              </a:rPr>
              <a:t>Deloitte d.o.o.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400" dirty="0" smtClean="0">
              <a:solidFill>
                <a:schemeClr val="bg1"/>
              </a:solidFill>
            </a:endParaRP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400" dirty="0" smtClean="0">
                <a:solidFill>
                  <a:schemeClr val="bg1"/>
                </a:solidFill>
              </a:rPr>
              <a:t>Radnička </a:t>
            </a:r>
            <a:r>
              <a:rPr lang="hr-HR" sz="1400" dirty="0">
                <a:solidFill>
                  <a:schemeClr val="bg1"/>
                </a:solidFill>
              </a:rPr>
              <a:t>cesta 80, 10000 Zagreb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400" dirty="0">
                <a:solidFill>
                  <a:schemeClr val="bg1"/>
                </a:solidFill>
              </a:rPr>
              <a:t>D: +385 (0) 1 2351 915 | M: +385 (0) 91 3535 091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hr-HR" sz="1400" dirty="0">
                <a:solidFill>
                  <a:schemeClr val="bg1"/>
                </a:solidFill>
              </a:rPr>
              <a:t>sifkovic@deloittece.com | www.deloitte.com/hr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hr-H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89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 </a:t>
            </a:r>
            <a:r>
              <a:rPr lang="en-US" dirty="0" err="1"/>
              <a:t>Hrvatskoj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pružaju</a:t>
            </a:r>
            <a:r>
              <a:rPr lang="en-US" dirty="0"/>
              <a:t> Deloitte d.o.o. </a:t>
            </a:r>
            <a:r>
              <a:rPr lang="en-US" dirty="0" err="1"/>
              <a:t>i</a:t>
            </a:r>
            <a:r>
              <a:rPr lang="en-US" dirty="0"/>
              <a:t> Deloitte </a:t>
            </a:r>
            <a:r>
              <a:rPr lang="en-US" dirty="0" err="1"/>
              <a:t>Savjetodavne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d.o.o., pod </a:t>
            </a:r>
            <a:r>
              <a:rPr lang="en-US" dirty="0" err="1"/>
              <a:t>zajedničkim</a:t>
            </a:r>
            <a:r>
              <a:rPr lang="en-US" dirty="0"/>
              <a:t> </a:t>
            </a:r>
            <a:r>
              <a:rPr lang="en-US" dirty="0" err="1"/>
              <a:t>nazivom</a:t>
            </a:r>
            <a:r>
              <a:rPr lang="en-US" dirty="0"/>
              <a:t> „Deloitte </a:t>
            </a:r>
            <a:r>
              <a:rPr lang="en-US" dirty="0" err="1"/>
              <a:t>Hrvatska</a:t>
            </a:r>
            <a:r>
              <a:rPr lang="en-US" dirty="0"/>
              <a:t>“, </a:t>
            </a:r>
            <a:r>
              <a:rPr lang="en-US" dirty="0" err="1"/>
              <a:t>subjekti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pod </a:t>
            </a:r>
            <a:r>
              <a:rPr lang="en-US" dirty="0" err="1"/>
              <a:t>krovnom</a:t>
            </a:r>
            <a:r>
              <a:rPr lang="en-US" dirty="0"/>
              <a:t> </a:t>
            </a:r>
            <a:r>
              <a:rPr lang="en-US" dirty="0" err="1"/>
              <a:t>tvrtkom</a:t>
            </a:r>
            <a:r>
              <a:rPr lang="en-US" dirty="0"/>
              <a:t> Deloitte Central Europe Holdings Limited. Deloitte </a:t>
            </a:r>
            <a:r>
              <a:rPr lang="en-US" dirty="0" err="1"/>
              <a:t>Hrvatska</a:t>
            </a:r>
            <a:r>
              <a:rPr lang="en-US" dirty="0"/>
              <a:t> je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vodećim</a:t>
            </a:r>
            <a:r>
              <a:rPr lang="en-US" dirty="0"/>
              <a:t> </a:t>
            </a:r>
            <a:r>
              <a:rPr lang="en-US" dirty="0" err="1"/>
              <a:t>davateljima</a:t>
            </a:r>
            <a:r>
              <a:rPr lang="en-US" dirty="0"/>
              <a:t> </a:t>
            </a:r>
            <a:r>
              <a:rPr lang="en-US" dirty="0" err="1"/>
              <a:t>profesionalnih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u </a:t>
            </a:r>
            <a:r>
              <a:rPr lang="en-US" dirty="0" err="1"/>
              <a:t>zemlji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obuhvaćaju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revizije</a:t>
            </a:r>
            <a:r>
              <a:rPr lang="en-US" dirty="0"/>
              <a:t>, </a:t>
            </a:r>
            <a:r>
              <a:rPr lang="en-US" dirty="0" err="1"/>
              <a:t>poreznog</a:t>
            </a:r>
            <a:r>
              <a:rPr lang="en-US" dirty="0"/>
              <a:t>,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savjetovanja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rizicima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financijskog</a:t>
            </a:r>
            <a:r>
              <a:rPr lang="en-US" dirty="0"/>
              <a:t> </a:t>
            </a:r>
            <a:r>
              <a:rPr lang="en-US" dirty="0" err="1"/>
              <a:t>savjetovanja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180 </a:t>
            </a:r>
            <a:r>
              <a:rPr lang="en-US" dirty="0" err="1"/>
              <a:t>domaćih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inozemnih</a:t>
            </a:r>
            <a:r>
              <a:rPr lang="en-US" dirty="0"/>
              <a:t> </a:t>
            </a:r>
            <a:r>
              <a:rPr lang="en-US" dirty="0" err="1"/>
              <a:t>stručnjaka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noProof="0" dirty="0"/>
          </a:p>
          <a:p>
            <a:r>
              <a:rPr lang="en-US" noProof="0" dirty="0" smtClean="0"/>
              <a:t> ©</a:t>
            </a:r>
            <a:r>
              <a:rPr lang="hr-HR" noProof="0" dirty="0" smtClean="0"/>
              <a:t> </a:t>
            </a:r>
            <a:r>
              <a:rPr lang="en-US" sz="800" dirty="0" smtClean="0"/>
              <a:t>201</a:t>
            </a:r>
            <a:r>
              <a:rPr lang="hr-HR" sz="800" dirty="0" smtClean="0"/>
              <a:t>8.</a:t>
            </a:r>
            <a:r>
              <a:rPr lang="en-US" sz="800" dirty="0" smtClean="0"/>
              <a:t> Deloitte </a:t>
            </a:r>
            <a:r>
              <a:rPr lang="en-US" sz="800" dirty="0" err="1" smtClean="0"/>
              <a:t>Hrvatska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587" y="4905375"/>
            <a:ext cx="1979004" cy="534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95" y="5439706"/>
            <a:ext cx="1270849" cy="5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4" r="5717"/>
          <a:stretch/>
        </p:blipFill>
        <p:spPr>
          <a:xfrm>
            <a:off x="6879655" y="914400"/>
            <a:ext cx="5089475" cy="5029200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69899" y="1665291"/>
            <a:ext cx="6210033" cy="3598859"/>
          </a:xfrm>
        </p:spPr>
        <p:txBody>
          <a:bodyPr/>
          <a:lstStyle/>
          <a:p>
            <a:pPr lvl="0"/>
            <a:r>
              <a:rPr lang="hr-HR" sz="1400" dirty="0" smtClean="0">
                <a:solidFill>
                  <a:schemeClr val="bg1"/>
                </a:solidFill>
              </a:rPr>
              <a:t>Izvješće je sastavljeno n</a:t>
            </a:r>
            <a:r>
              <a:rPr lang="en-US" sz="1400" dirty="0" smtClean="0">
                <a:solidFill>
                  <a:schemeClr val="bg1"/>
                </a:solidFill>
              </a:rPr>
              <a:t>a </a:t>
            </a:r>
            <a:r>
              <a:rPr lang="en-US" sz="1400" dirty="0" err="1">
                <a:solidFill>
                  <a:schemeClr val="bg1"/>
                </a:solidFill>
              </a:rPr>
              <a:t>temelju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znanja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naših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terenskih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stručnjaka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obveznih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podataka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koje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dostavili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noProof="0" dirty="0">
              <a:solidFill>
                <a:schemeClr val="bg1"/>
              </a:solidFill>
            </a:endParaRPr>
          </a:p>
          <a:p>
            <a:pPr lvl="0">
              <a:spcAft>
                <a:spcPts val="0"/>
              </a:spcAft>
            </a:pPr>
            <a:endParaRPr lang="hr-HR" sz="1400" dirty="0" smtClean="0">
              <a:solidFill>
                <a:schemeClr val="bg1"/>
              </a:solidFill>
            </a:endParaRPr>
          </a:p>
          <a:p>
            <a:pPr lvl="0"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Ove </a:t>
            </a:r>
            <a:r>
              <a:rPr lang="en-US" sz="1400" dirty="0">
                <a:solidFill>
                  <a:schemeClr val="bg1"/>
                </a:solidFill>
              </a:rPr>
              <a:t>je </a:t>
            </a:r>
            <a:r>
              <a:rPr lang="en-US" sz="1400" dirty="0" err="1">
                <a:solidFill>
                  <a:schemeClr val="bg1"/>
                </a:solidFill>
              </a:rPr>
              <a:t>godine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ispitivanje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provedeno</a:t>
            </a:r>
            <a:r>
              <a:rPr lang="en-US" sz="1400" dirty="0">
                <a:solidFill>
                  <a:schemeClr val="bg1"/>
                </a:solidFill>
              </a:rPr>
              <a:t> u </a:t>
            </a:r>
            <a:r>
              <a:rPr lang="en-US" sz="1400" dirty="0" err="1">
                <a:solidFill>
                  <a:schemeClr val="bg1"/>
                </a:solidFill>
              </a:rPr>
              <a:t>devet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država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Srednje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Europe</a:t>
            </a:r>
            <a:r>
              <a:rPr lang="hr-HR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hr-HR" sz="1400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endParaRPr lang="hr-HR" sz="1400" b="0" dirty="0" smtClean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endParaRPr lang="hr-HR" sz="1400" b="0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endParaRPr lang="hr-HR" sz="1400" b="0" dirty="0" smtClean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endParaRPr lang="hr-HR" sz="1400" b="0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r>
              <a:rPr lang="hr-HR" sz="1400" b="0" dirty="0" smtClean="0">
                <a:solidFill>
                  <a:schemeClr val="bg1"/>
                </a:solidFill>
              </a:rPr>
              <a:t>Ispitivanje je obuhvatilo </a:t>
            </a:r>
            <a:r>
              <a:rPr lang="hr-HR" sz="1400" b="0" dirty="0">
                <a:solidFill>
                  <a:schemeClr val="bg1"/>
                </a:solidFill>
              </a:rPr>
              <a:t>preko 300 ispitanika koji su predstavili svoje viđenje istraživanja i razvoja.</a:t>
            </a:r>
            <a:endParaRPr lang="hr-HR" sz="1400" b="0" dirty="0" smtClean="0">
              <a:solidFill>
                <a:schemeClr val="bg1"/>
              </a:solidFill>
            </a:endParaRPr>
          </a:p>
          <a:p>
            <a:pPr lvl="1"/>
            <a:r>
              <a:rPr lang="hr-HR" sz="1400" b="0" noProof="0" dirty="0" smtClean="0">
                <a:solidFill>
                  <a:schemeClr val="bg1"/>
                </a:solidFill>
              </a:rPr>
              <a:t>U Hrvatskoj je istraživanje provedeno u partnerstvu sa </a:t>
            </a:r>
            <a:br>
              <a:rPr lang="hr-HR" sz="1400" b="0" noProof="0" dirty="0" smtClean="0">
                <a:solidFill>
                  <a:schemeClr val="bg1"/>
                </a:solidFill>
              </a:rPr>
            </a:br>
            <a:r>
              <a:rPr lang="hr-HR" sz="1400" b="0" noProof="0" dirty="0" smtClean="0">
                <a:solidFill>
                  <a:schemeClr val="bg1"/>
                </a:solidFill>
              </a:rPr>
              <a:t>Hrvatskom udrugom poslodavaca i Hrvatskim izvoznicima.</a:t>
            </a:r>
            <a:endParaRPr lang="en-US" sz="1400" b="0" noProof="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9900" y="221887"/>
            <a:ext cx="11252200" cy="334102"/>
          </a:xfrm>
        </p:spPr>
        <p:txBody>
          <a:bodyPr/>
          <a:lstStyle/>
          <a:p>
            <a:r>
              <a:rPr lang="hr-HR" noProof="0" dirty="0" smtClean="0">
                <a:solidFill>
                  <a:schemeClr val="bg1"/>
                </a:solidFill>
              </a:rPr>
              <a:t>Uvod</a:t>
            </a:r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164" y="2770061"/>
            <a:ext cx="3351522" cy="1169551"/>
            <a:chOff x="660934" y="4124271"/>
            <a:chExt cx="3351522" cy="1169551"/>
          </a:xfrm>
        </p:grpSpPr>
        <p:sp>
          <p:nvSpPr>
            <p:cNvPr id="3" name="Rectangle 2"/>
            <p:cNvSpPr/>
            <p:nvPr/>
          </p:nvSpPr>
          <p:spPr>
            <a:xfrm>
              <a:off x="660934" y="4124271"/>
              <a:ext cx="2496152" cy="1169551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bg1"/>
                  </a:solidFill>
                </a:rPr>
                <a:t>Hrvatsk</a:t>
              </a:r>
              <a:r>
                <a:rPr lang="hr-HR" sz="1400" dirty="0">
                  <a:solidFill>
                    <a:schemeClr val="bg1"/>
                  </a:solidFill>
                </a:rPr>
                <a:t>a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bg1"/>
                  </a:solidFill>
                </a:rPr>
                <a:t>Češk</a:t>
              </a:r>
              <a:r>
                <a:rPr lang="hr-HR" sz="1400" dirty="0">
                  <a:solidFill>
                    <a:schemeClr val="bg1"/>
                  </a:solidFill>
                </a:rPr>
                <a:t>a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bg1"/>
                  </a:solidFill>
                </a:rPr>
                <a:t>Estonij</a:t>
              </a:r>
              <a:r>
                <a:rPr lang="hr-HR" sz="1400" dirty="0">
                  <a:solidFill>
                    <a:schemeClr val="bg1"/>
                  </a:solidFill>
                </a:rPr>
                <a:t>a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bg1"/>
                  </a:solidFill>
                </a:rPr>
                <a:t>Mađarsk</a:t>
              </a:r>
              <a:r>
                <a:rPr lang="hr-HR" sz="1400" dirty="0">
                  <a:solidFill>
                    <a:schemeClr val="bg1"/>
                  </a:solidFill>
                </a:rPr>
                <a:t>a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bg1"/>
                  </a:solidFill>
                </a:rPr>
                <a:t>Litv</a:t>
              </a:r>
              <a:r>
                <a:rPr lang="hr-HR" sz="1400" dirty="0" smtClean="0">
                  <a:solidFill>
                    <a:schemeClr val="bg1"/>
                  </a:solidFill>
                </a:rPr>
                <a:t>a</a:t>
              </a:r>
              <a:endParaRPr lang="hr-HR" sz="14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01716" y="4124271"/>
              <a:ext cx="17107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bg1"/>
                  </a:solidFill>
                </a:rPr>
                <a:t>Poljsk</a:t>
              </a:r>
              <a:r>
                <a:rPr lang="hr-HR" sz="1400" dirty="0">
                  <a:solidFill>
                    <a:schemeClr val="bg1"/>
                  </a:solidFill>
                </a:rPr>
                <a:t>a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bg1"/>
                  </a:solidFill>
                </a:rPr>
                <a:t>Rumunjsk</a:t>
              </a:r>
              <a:r>
                <a:rPr lang="hr-HR" sz="1400" dirty="0">
                  <a:solidFill>
                    <a:schemeClr val="bg1"/>
                  </a:solidFill>
                </a:rPr>
                <a:t>a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bg1"/>
                  </a:solidFill>
                </a:rPr>
                <a:t>Slovačk</a:t>
              </a:r>
              <a:r>
                <a:rPr lang="hr-HR" sz="1400" dirty="0">
                  <a:solidFill>
                    <a:schemeClr val="bg1"/>
                  </a:solidFill>
                </a:rPr>
                <a:t>a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bg1"/>
                  </a:solidFill>
                </a:rPr>
                <a:t>Slovenij</a:t>
              </a:r>
              <a:r>
                <a:rPr lang="hr-HR" sz="1400" dirty="0">
                  <a:solidFill>
                    <a:schemeClr val="bg1"/>
                  </a:solidFill>
                </a:rPr>
                <a:t>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endParaRPr lang="hr-H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603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>
                <a:solidFill>
                  <a:schemeClr val="bg1"/>
                </a:solidFill>
              </a:rPr>
              <a:t>Ključni nalazi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9564" y="1812327"/>
            <a:ext cx="2871512" cy="1308388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Povećanje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rashoda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projekte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istraživanja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razvoja</a:t>
            </a:r>
            <a:endParaRPr lang="hr-HR" b="1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52%</a:t>
            </a:r>
            <a:r>
              <a:rPr lang="hr-HR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hr-HR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više</a:t>
            </a: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3600" noProof="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1665288"/>
            <a:ext cx="1728787" cy="1728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900" y="4076700"/>
            <a:ext cx="1728000" cy="17280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379564" y="4076700"/>
            <a:ext cx="3227152" cy="4818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Zaštita </a:t>
            </a:r>
            <a:r>
              <a:rPr lang="hr-HR" b="1" dirty="0">
                <a:solidFill>
                  <a:schemeClr val="bg1"/>
                </a:solidFill>
              </a:rPr>
              <a:t>intelektualnog vlasništva </a:t>
            </a:r>
            <a:r>
              <a:rPr lang="hr-HR" b="1" dirty="0" smtClean="0">
                <a:solidFill>
                  <a:schemeClr val="bg1"/>
                </a:solidFill>
              </a:rPr>
              <a:t>društava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59" y="1663033"/>
            <a:ext cx="1728000" cy="172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59" y="4076700"/>
            <a:ext cx="1728000" cy="1728000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8093075" y="1838350"/>
            <a:ext cx="3227152" cy="378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Bolja </a:t>
            </a:r>
            <a:r>
              <a:rPr lang="hr-HR" b="1" dirty="0">
                <a:solidFill>
                  <a:schemeClr val="bg1"/>
                </a:solidFill>
              </a:rPr>
              <a:t>potpora istraživanju i </a:t>
            </a:r>
            <a:r>
              <a:rPr lang="hr-HR" b="1" dirty="0" smtClean="0">
                <a:solidFill>
                  <a:schemeClr val="bg1"/>
                </a:solidFill>
              </a:rPr>
              <a:t>razvoju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8171278" y="4076700"/>
            <a:ext cx="3227152" cy="4965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Poticanje </a:t>
            </a:r>
            <a:r>
              <a:rPr lang="hr-HR" b="1" dirty="0">
                <a:solidFill>
                  <a:schemeClr val="bg1"/>
                </a:solidFill>
              </a:rPr>
              <a:t>ulaganja u istraživanje i </a:t>
            </a:r>
            <a:r>
              <a:rPr lang="hr-HR" b="1" dirty="0" smtClean="0">
                <a:solidFill>
                  <a:schemeClr val="bg1"/>
                </a:solidFill>
              </a:rPr>
              <a:t>razvoj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90441" y="4498877"/>
            <a:ext cx="2960635" cy="646331"/>
            <a:chOff x="2290441" y="4498877"/>
            <a:chExt cx="2960635" cy="646331"/>
          </a:xfrm>
        </p:grpSpPr>
        <p:sp>
          <p:nvSpPr>
            <p:cNvPr id="6" name="Rectangle 5"/>
            <p:cNvSpPr/>
            <p:nvPr/>
          </p:nvSpPr>
          <p:spPr>
            <a:xfrm>
              <a:off x="3495467" y="4573271"/>
              <a:ext cx="17556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 smtClean="0">
                  <a:solidFill>
                    <a:srgbClr val="89D8FF"/>
                  </a:solidFill>
                </a:rPr>
                <a:t>Politika </a:t>
              </a:r>
              <a:br>
                <a:rPr lang="hr-HR" sz="1400" dirty="0" smtClean="0">
                  <a:solidFill>
                    <a:srgbClr val="89D8FF"/>
                  </a:solidFill>
                </a:rPr>
              </a:br>
              <a:r>
                <a:rPr lang="hr-HR" sz="1400" dirty="0" smtClean="0">
                  <a:solidFill>
                    <a:srgbClr val="89D8FF"/>
                  </a:solidFill>
                </a:rPr>
                <a:t>tajnosti podataka</a:t>
              </a:r>
              <a:endParaRPr lang="en-US" sz="1400" dirty="0">
                <a:solidFill>
                  <a:srgbClr val="89D8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90441" y="4498877"/>
              <a:ext cx="14302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3600" dirty="0">
                  <a:solidFill>
                    <a:srgbClr val="89D8FF"/>
                  </a:solidFill>
                </a:rPr>
                <a:t>67</a:t>
              </a:r>
              <a:r>
                <a:rPr lang="en-US" sz="3600" dirty="0">
                  <a:solidFill>
                    <a:srgbClr val="89D8FF"/>
                  </a:solidFill>
                </a:rPr>
                <a:t>%</a:t>
              </a:r>
              <a:r>
                <a:rPr lang="hr-HR" sz="3600" dirty="0">
                  <a:solidFill>
                    <a:srgbClr val="89D8FF"/>
                  </a:solidFill>
                </a:rPr>
                <a:t> </a:t>
              </a:r>
              <a:endParaRPr lang="en-US" sz="3600" dirty="0">
                <a:solidFill>
                  <a:srgbClr val="89D8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50672" y="5205234"/>
            <a:ext cx="1549032" cy="461665"/>
            <a:chOff x="2685201" y="5235873"/>
            <a:chExt cx="1549032" cy="461665"/>
          </a:xfrm>
        </p:grpSpPr>
        <p:sp>
          <p:nvSpPr>
            <p:cNvPr id="15" name="Rectangle 14"/>
            <p:cNvSpPr/>
            <p:nvPr/>
          </p:nvSpPr>
          <p:spPr>
            <a:xfrm>
              <a:off x="2685201" y="5235873"/>
              <a:ext cx="10166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rgbClr val="89D8FF"/>
                  </a:solidFill>
                </a:rPr>
                <a:t>12</a:t>
              </a:r>
              <a:r>
                <a:rPr lang="en-US" dirty="0" smtClean="0">
                  <a:solidFill>
                    <a:srgbClr val="89D8FF"/>
                  </a:solidFill>
                </a:rPr>
                <a:t>%</a:t>
              </a:r>
              <a:r>
                <a:rPr lang="hr-HR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 </a:t>
              </a:r>
              <a:endParaRPr lang="en-US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25385" y="5363635"/>
              <a:ext cx="7088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 smtClean="0">
                  <a:solidFill>
                    <a:srgbClr val="89D8FF"/>
                  </a:solidFill>
                </a:rPr>
                <a:t>Nema</a:t>
              </a:r>
              <a:endParaRPr lang="en-US" sz="1400" dirty="0">
                <a:solidFill>
                  <a:srgbClr val="89D8FF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97338" y="2097334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dirty="0" smtClean="0">
                <a:solidFill>
                  <a:srgbClr val="66CCFF"/>
                </a:solidFill>
              </a:rPr>
              <a:t>29%</a:t>
            </a:r>
            <a:endParaRPr lang="en-US" sz="4000" dirty="0">
              <a:solidFill>
                <a:srgbClr val="66CC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10194" y="2659593"/>
            <a:ext cx="2015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smtClean="0">
                <a:solidFill>
                  <a:srgbClr val="66CCFF"/>
                </a:solidFill>
              </a:rPr>
              <a:t>Problem s potporom</a:t>
            </a:r>
            <a:endParaRPr lang="en-US" sz="1400" dirty="0">
              <a:solidFill>
                <a:srgbClr val="66CC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28687" y="5096491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63%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81775" y="5109989"/>
            <a:ext cx="90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62%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57877" y="5479683"/>
            <a:ext cx="1530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dostupnost različitih vrsta potpora 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206445" y="5493181"/>
            <a:ext cx="1251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kvalificirani istraživači 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93075" y="4581475"/>
            <a:ext cx="3453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glavni pokretači </a:t>
            </a:r>
            <a:r>
              <a:rPr lang="hr-HR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povećanja ulaganja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9570140" y="3157116"/>
            <a:ext cx="488172" cy="3608065"/>
          </a:xfrm>
          <a:prstGeom prst="rightBrace">
            <a:avLst>
              <a:gd name="adj1" fmla="val 77568"/>
              <a:gd name="adj2" fmla="val 49000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5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/>
              <a:t>Hrvatska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6938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Međunarodni statistički podaci -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inovacija (najnoviji dostupni podaci) 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5674" y="2062438"/>
            <a:ext cx="4579471" cy="581399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Zahtjevi </a:t>
            </a:r>
            <a:r>
              <a:rPr lang="hr-HR" b="1" dirty="0">
                <a:solidFill>
                  <a:schemeClr val="bg1"/>
                </a:solidFill>
              </a:rPr>
              <a:t>za patent podneseni Europskom patentnom uredu (po milijunu stanovnika)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>
          <a:xfrm>
            <a:off x="1415674" y="3043325"/>
            <a:ext cx="4579471" cy="420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bg1"/>
                </a:solidFill>
              </a:rPr>
              <a:t>Omjer </a:t>
            </a:r>
            <a:r>
              <a:rPr lang="hr-HR" b="1" dirty="0">
                <a:solidFill>
                  <a:schemeClr val="bg1"/>
                </a:solidFill>
              </a:rPr>
              <a:t>ukupnih bruto domaćih izdataka za istraživanje i </a:t>
            </a:r>
            <a:r>
              <a:rPr lang="hr-HR" b="1" dirty="0" smtClean="0">
                <a:solidFill>
                  <a:schemeClr val="bg1"/>
                </a:solidFill>
              </a:rPr>
              <a:t>razvoj </a:t>
            </a:r>
            <a:r>
              <a:rPr lang="hr-HR" b="1" dirty="0">
                <a:solidFill>
                  <a:schemeClr val="bg1"/>
                </a:solidFill>
              </a:rPr>
              <a:t>i BDP-a (%)</a:t>
            </a:r>
          </a:p>
        </p:txBody>
      </p:sp>
      <p:sp>
        <p:nvSpPr>
          <p:cNvPr id="30" name="Content Placeholder 4"/>
          <p:cNvSpPr txBox="1">
            <a:spLocks/>
          </p:cNvSpPr>
          <p:nvPr/>
        </p:nvSpPr>
        <p:spPr>
          <a:xfrm>
            <a:off x="1415673" y="4084375"/>
            <a:ext cx="4579471" cy="428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>
                <a:solidFill>
                  <a:schemeClr val="bg1"/>
                </a:solidFill>
              </a:rPr>
              <a:t>Omjer ukupnih bruto domaćih izdataka i BDP-a trgovačkih društava</a:t>
            </a: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1415674" y="5026922"/>
            <a:ext cx="4579471" cy="226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>
                <a:solidFill>
                  <a:schemeClr val="bg1"/>
                </a:solidFill>
              </a:rPr>
              <a:t>Rezultat u okviru Globalnog indeksa inovacija</a:t>
            </a:r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1415674" y="5791941"/>
            <a:ext cx="4579471" cy="261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1"/>
                </a:solidFill>
              </a:rPr>
              <a:t>Pozicija</a:t>
            </a:r>
            <a:r>
              <a:rPr lang="pl-PL" b="1" dirty="0">
                <a:solidFill>
                  <a:schemeClr val="bg1"/>
                </a:solidFill>
              </a:rPr>
              <a:t> na </a:t>
            </a:r>
            <a:r>
              <a:rPr lang="pl-PL" b="1" dirty="0" err="1">
                <a:solidFill>
                  <a:schemeClr val="bg1"/>
                </a:solidFill>
              </a:rPr>
              <a:t>Globalnom</a:t>
            </a:r>
            <a:r>
              <a:rPr lang="pl-PL" b="1" dirty="0">
                <a:solidFill>
                  <a:schemeClr val="bg1"/>
                </a:solidFill>
              </a:rPr>
              <a:t> indeksu </a:t>
            </a:r>
            <a:r>
              <a:rPr lang="pl-PL" b="1" dirty="0" err="1">
                <a:solidFill>
                  <a:schemeClr val="bg1"/>
                </a:solidFill>
              </a:rPr>
              <a:t>inovacija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407095" y="1515599"/>
            <a:ext cx="3901887" cy="366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Hrvatska</a:t>
            </a:r>
            <a:r>
              <a:rPr lang="en-US" b="1" dirty="0" smtClean="0">
                <a:solidFill>
                  <a:schemeClr val="bg1"/>
                </a:solidFill>
              </a:rPr>
              <a:t>		</a:t>
            </a:r>
            <a:r>
              <a:rPr lang="en-US" b="1" dirty="0" err="1" smtClean="0">
                <a:solidFill>
                  <a:schemeClr val="bg1"/>
                </a:solidFill>
              </a:rPr>
              <a:t>Prosjek</a:t>
            </a:r>
            <a:r>
              <a:rPr lang="en-US" b="1" dirty="0" smtClean="0">
                <a:solidFill>
                  <a:schemeClr val="bg1"/>
                </a:solidFill>
              </a:rPr>
              <a:t> EU-a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9" name="Freeform 346"/>
          <p:cNvSpPr>
            <a:spLocks noChangeAspect="1" noEditPoints="1"/>
          </p:cNvSpPr>
          <p:nvPr/>
        </p:nvSpPr>
        <p:spPr bwMode="auto">
          <a:xfrm>
            <a:off x="785909" y="2022947"/>
            <a:ext cx="367631" cy="367631"/>
          </a:xfrm>
          <a:custGeom>
            <a:avLst/>
            <a:gdLst>
              <a:gd name="T0" fmla="*/ 277 w 512"/>
              <a:gd name="T1" fmla="*/ 394 h 512"/>
              <a:gd name="T2" fmla="*/ 149 w 512"/>
              <a:gd name="T3" fmla="*/ 202 h 512"/>
              <a:gd name="T4" fmla="*/ 170 w 512"/>
              <a:gd name="T5" fmla="*/ 224 h 512"/>
              <a:gd name="T6" fmla="*/ 266 w 512"/>
              <a:gd name="T7" fmla="*/ 234 h 512"/>
              <a:gd name="T8" fmla="*/ 170 w 512"/>
              <a:gd name="T9" fmla="*/ 245 h 512"/>
              <a:gd name="T10" fmla="*/ 170 w 512"/>
              <a:gd name="T11" fmla="*/ 224 h 512"/>
              <a:gd name="T12" fmla="*/ 256 w 512"/>
              <a:gd name="T13" fmla="*/ 266 h 512"/>
              <a:gd name="T14" fmla="*/ 256 w 512"/>
              <a:gd name="T15" fmla="*/ 288 h 512"/>
              <a:gd name="T16" fmla="*/ 160 w 512"/>
              <a:gd name="T17" fmla="*/ 277 h 512"/>
              <a:gd name="T18" fmla="*/ 170 w 512"/>
              <a:gd name="T19" fmla="*/ 309 h 512"/>
              <a:gd name="T20" fmla="*/ 266 w 512"/>
              <a:gd name="T21" fmla="*/ 320 h 512"/>
              <a:gd name="T22" fmla="*/ 170 w 512"/>
              <a:gd name="T23" fmla="*/ 330 h 512"/>
              <a:gd name="T24" fmla="*/ 170 w 512"/>
              <a:gd name="T25" fmla="*/ 309 h 512"/>
              <a:gd name="T26" fmla="*/ 256 w 512"/>
              <a:gd name="T27" fmla="*/ 352 h 512"/>
              <a:gd name="T28" fmla="*/ 256 w 512"/>
              <a:gd name="T29" fmla="*/ 373 h 512"/>
              <a:gd name="T30" fmla="*/ 160 w 512"/>
              <a:gd name="T31" fmla="*/ 362 h 512"/>
              <a:gd name="T32" fmla="*/ 256 w 512"/>
              <a:gd name="T33" fmla="*/ 0 h 512"/>
              <a:gd name="T34" fmla="*/ 256 w 512"/>
              <a:gd name="T35" fmla="*/ 512 h 512"/>
              <a:gd name="T36" fmla="*/ 256 w 512"/>
              <a:gd name="T37" fmla="*/ 0 h 512"/>
              <a:gd name="T38" fmla="*/ 288 w 512"/>
              <a:gd name="T39" fmla="*/ 416 h 512"/>
              <a:gd name="T40" fmla="*/ 128 w 512"/>
              <a:gd name="T41" fmla="*/ 405 h 512"/>
              <a:gd name="T42" fmla="*/ 138 w 512"/>
              <a:gd name="T43" fmla="*/ 181 h 512"/>
              <a:gd name="T44" fmla="*/ 298 w 512"/>
              <a:gd name="T45" fmla="*/ 192 h 512"/>
              <a:gd name="T46" fmla="*/ 341 w 512"/>
              <a:gd name="T47" fmla="*/ 362 h 512"/>
              <a:gd name="T48" fmla="*/ 320 w 512"/>
              <a:gd name="T49" fmla="*/ 362 h 512"/>
              <a:gd name="T50" fmla="*/ 181 w 512"/>
              <a:gd name="T51" fmla="*/ 160 h 512"/>
              <a:gd name="T52" fmla="*/ 181 w 512"/>
              <a:gd name="T53" fmla="*/ 138 h 512"/>
              <a:gd name="T54" fmla="*/ 341 w 512"/>
              <a:gd name="T55" fmla="*/ 149 h 512"/>
              <a:gd name="T56" fmla="*/ 384 w 512"/>
              <a:gd name="T57" fmla="*/ 320 h 512"/>
              <a:gd name="T58" fmla="*/ 362 w 512"/>
              <a:gd name="T59" fmla="*/ 320 h 512"/>
              <a:gd name="T60" fmla="*/ 224 w 512"/>
              <a:gd name="T61" fmla="*/ 117 h 512"/>
              <a:gd name="T62" fmla="*/ 224 w 512"/>
              <a:gd name="T63" fmla="*/ 96 h 512"/>
              <a:gd name="T64" fmla="*/ 384 w 512"/>
              <a:gd name="T65" fmla="*/ 10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2" h="512">
                <a:moveTo>
                  <a:pt x="149" y="394"/>
                </a:moveTo>
                <a:cubicBezTo>
                  <a:pt x="277" y="394"/>
                  <a:pt x="277" y="394"/>
                  <a:pt x="277" y="394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149" y="202"/>
                  <a:pt x="149" y="202"/>
                  <a:pt x="149" y="202"/>
                </a:cubicBezTo>
                <a:lnTo>
                  <a:pt x="149" y="394"/>
                </a:lnTo>
                <a:close/>
                <a:moveTo>
                  <a:pt x="170" y="224"/>
                </a:moveTo>
                <a:cubicBezTo>
                  <a:pt x="256" y="224"/>
                  <a:pt x="256" y="224"/>
                  <a:pt x="256" y="224"/>
                </a:cubicBezTo>
                <a:cubicBezTo>
                  <a:pt x="262" y="224"/>
                  <a:pt x="266" y="228"/>
                  <a:pt x="266" y="234"/>
                </a:cubicBezTo>
                <a:cubicBezTo>
                  <a:pt x="266" y="240"/>
                  <a:pt x="262" y="245"/>
                  <a:pt x="256" y="245"/>
                </a:cubicBezTo>
                <a:cubicBezTo>
                  <a:pt x="170" y="245"/>
                  <a:pt x="170" y="245"/>
                  <a:pt x="170" y="245"/>
                </a:cubicBezTo>
                <a:cubicBezTo>
                  <a:pt x="164" y="245"/>
                  <a:pt x="160" y="240"/>
                  <a:pt x="160" y="234"/>
                </a:cubicBezTo>
                <a:cubicBezTo>
                  <a:pt x="160" y="228"/>
                  <a:pt x="164" y="224"/>
                  <a:pt x="170" y="224"/>
                </a:cubicBezTo>
                <a:close/>
                <a:moveTo>
                  <a:pt x="170" y="266"/>
                </a:moveTo>
                <a:cubicBezTo>
                  <a:pt x="256" y="266"/>
                  <a:pt x="256" y="266"/>
                  <a:pt x="256" y="266"/>
                </a:cubicBezTo>
                <a:cubicBezTo>
                  <a:pt x="262" y="266"/>
                  <a:pt x="266" y="271"/>
                  <a:pt x="266" y="277"/>
                </a:cubicBezTo>
                <a:cubicBezTo>
                  <a:pt x="266" y="283"/>
                  <a:pt x="262" y="288"/>
                  <a:pt x="256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64" y="288"/>
                  <a:pt x="160" y="283"/>
                  <a:pt x="160" y="277"/>
                </a:cubicBezTo>
                <a:cubicBezTo>
                  <a:pt x="160" y="271"/>
                  <a:pt x="164" y="266"/>
                  <a:pt x="170" y="266"/>
                </a:cubicBezTo>
                <a:close/>
                <a:moveTo>
                  <a:pt x="170" y="309"/>
                </a:moveTo>
                <a:cubicBezTo>
                  <a:pt x="256" y="309"/>
                  <a:pt x="256" y="309"/>
                  <a:pt x="256" y="309"/>
                </a:cubicBezTo>
                <a:cubicBezTo>
                  <a:pt x="262" y="309"/>
                  <a:pt x="266" y="314"/>
                  <a:pt x="266" y="320"/>
                </a:cubicBezTo>
                <a:cubicBezTo>
                  <a:pt x="266" y="326"/>
                  <a:pt x="262" y="330"/>
                  <a:pt x="256" y="330"/>
                </a:cubicBezTo>
                <a:cubicBezTo>
                  <a:pt x="170" y="330"/>
                  <a:pt x="170" y="330"/>
                  <a:pt x="170" y="330"/>
                </a:cubicBezTo>
                <a:cubicBezTo>
                  <a:pt x="164" y="330"/>
                  <a:pt x="160" y="326"/>
                  <a:pt x="160" y="320"/>
                </a:cubicBezTo>
                <a:cubicBezTo>
                  <a:pt x="160" y="314"/>
                  <a:pt x="164" y="309"/>
                  <a:pt x="170" y="309"/>
                </a:cubicBezTo>
                <a:close/>
                <a:moveTo>
                  <a:pt x="170" y="352"/>
                </a:moveTo>
                <a:cubicBezTo>
                  <a:pt x="256" y="352"/>
                  <a:pt x="256" y="352"/>
                  <a:pt x="256" y="352"/>
                </a:cubicBezTo>
                <a:cubicBezTo>
                  <a:pt x="262" y="352"/>
                  <a:pt x="266" y="356"/>
                  <a:pt x="266" y="362"/>
                </a:cubicBezTo>
                <a:cubicBezTo>
                  <a:pt x="266" y="368"/>
                  <a:pt x="262" y="373"/>
                  <a:pt x="256" y="373"/>
                </a:cubicBezTo>
                <a:cubicBezTo>
                  <a:pt x="170" y="373"/>
                  <a:pt x="170" y="373"/>
                  <a:pt x="170" y="373"/>
                </a:cubicBezTo>
                <a:cubicBezTo>
                  <a:pt x="164" y="373"/>
                  <a:pt x="160" y="368"/>
                  <a:pt x="160" y="362"/>
                </a:cubicBezTo>
                <a:cubicBezTo>
                  <a:pt x="160" y="356"/>
                  <a:pt x="164" y="352"/>
                  <a:pt x="170" y="352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98" y="405"/>
                </a:moveTo>
                <a:cubicBezTo>
                  <a:pt x="298" y="411"/>
                  <a:pt x="294" y="416"/>
                  <a:pt x="288" y="416"/>
                </a:cubicBezTo>
                <a:cubicBezTo>
                  <a:pt x="138" y="416"/>
                  <a:pt x="138" y="416"/>
                  <a:pt x="138" y="416"/>
                </a:cubicBezTo>
                <a:cubicBezTo>
                  <a:pt x="132" y="416"/>
                  <a:pt x="128" y="411"/>
                  <a:pt x="128" y="405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86"/>
                  <a:pt x="132" y="181"/>
                  <a:pt x="138" y="181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94" y="181"/>
                  <a:pt x="298" y="186"/>
                  <a:pt x="298" y="192"/>
                </a:cubicBezTo>
                <a:lnTo>
                  <a:pt x="298" y="405"/>
                </a:lnTo>
                <a:close/>
                <a:moveTo>
                  <a:pt x="341" y="362"/>
                </a:moveTo>
                <a:cubicBezTo>
                  <a:pt x="341" y="368"/>
                  <a:pt x="336" y="373"/>
                  <a:pt x="330" y="373"/>
                </a:cubicBezTo>
                <a:cubicBezTo>
                  <a:pt x="324" y="373"/>
                  <a:pt x="320" y="368"/>
                  <a:pt x="320" y="362"/>
                </a:cubicBezTo>
                <a:cubicBezTo>
                  <a:pt x="320" y="160"/>
                  <a:pt x="320" y="160"/>
                  <a:pt x="320" y="160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75" y="160"/>
                  <a:pt x="170" y="155"/>
                  <a:pt x="170" y="149"/>
                </a:cubicBezTo>
                <a:cubicBezTo>
                  <a:pt x="170" y="143"/>
                  <a:pt x="175" y="138"/>
                  <a:pt x="181" y="138"/>
                </a:cubicBezTo>
                <a:cubicBezTo>
                  <a:pt x="330" y="138"/>
                  <a:pt x="330" y="138"/>
                  <a:pt x="330" y="138"/>
                </a:cubicBezTo>
                <a:cubicBezTo>
                  <a:pt x="336" y="138"/>
                  <a:pt x="341" y="143"/>
                  <a:pt x="341" y="149"/>
                </a:cubicBezTo>
                <a:lnTo>
                  <a:pt x="341" y="362"/>
                </a:lnTo>
                <a:close/>
                <a:moveTo>
                  <a:pt x="384" y="320"/>
                </a:moveTo>
                <a:cubicBezTo>
                  <a:pt x="384" y="326"/>
                  <a:pt x="379" y="330"/>
                  <a:pt x="373" y="330"/>
                </a:cubicBezTo>
                <a:cubicBezTo>
                  <a:pt x="367" y="330"/>
                  <a:pt x="362" y="326"/>
                  <a:pt x="362" y="320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18" y="117"/>
                  <a:pt x="213" y="112"/>
                  <a:pt x="213" y="106"/>
                </a:cubicBezTo>
                <a:cubicBezTo>
                  <a:pt x="213" y="100"/>
                  <a:pt x="218" y="96"/>
                  <a:pt x="224" y="96"/>
                </a:cubicBezTo>
                <a:cubicBezTo>
                  <a:pt x="373" y="96"/>
                  <a:pt x="373" y="96"/>
                  <a:pt x="373" y="96"/>
                </a:cubicBezTo>
                <a:cubicBezTo>
                  <a:pt x="379" y="96"/>
                  <a:pt x="384" y="100"/>
                  <a:pt x="384" y="106"/>
                </a:cubicBezTo>
                <a:lnTo>
                  <a:pt x="384" y="320"/>
                </a:lnTo>
                <a:close/>
              </a:path>
            </a:pathLst>
          </a:custGeom>
          <a:solidFill>
            <a:srgbClr val="62B5E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305"/>
          <p:cNvSpPr>
            <a:spLocks noChangeAspect="1" noEditPoints="1"/>
          </p:cNvSpPr>
          <p:nvPr/>
        </p:nvSpPr>
        <p:spPr bwMode="auto">
          <a:xfrm>
            <a:off x="785909" y="3040156"/>
            <a:ext cx="367631" cy="367631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149 h 512"/>
              <a:gd name="T12" fmla="*/ 277 w 512"/>
              <a:gd name="T13" fmla="*/ 170 h 512"/>
              <a:gd name="T14" fmla="*/ 256 w 512"/>
              <a:gd name="T15" fmla="*/ 192 h 512"/>
              <a:gd name="T16" fmla="*/ 234 w 512"/>
              <a:gd name="T17" fmla="*/ 170 h 512"/>
              <a:gd name="T18" fmla="*/ 256 w 512"/>
              <a:gd name="T19" fmla="*/ 149 h 512"/>
              <a:gd name="T20" fmla="*/ 256 w 512"/>
              <a:gd name="T21" fmla="*/ 362 h 512"/>
              <a:gd name="T22" fmla="*/ 234 w 512"/>
              <a:gd name="T23" fmla="*/ 341 h 512"/>
              <a:gd name="T24" fmla="*/ 256 w 512"/>
              <a:gd name="T25" fmla="*/ 320 h 512"/>
              <a:gd name="T26" fmla="*/ 277 w 512"/>
              <a:gd name="T27" fmla="*/ 341 h 512"/>
              <a:gd name="T28" fmla="*/ 256 w 512"/>
              <a:gd name="T29" fmla="*/ 362 h 512"/>
              <a:gd name="T30" fmla="*/ 405 w 512"/>
              <a:gd name="T31" fmla="*/ 266 h 512"/>
              <a:gd name="T32" fmla="*/ 106 w 512"/>
              <a:gd name="T33" fmla="*/ 266 h 512"/>
              <a:gd name="T34" fmla="*/ 96 w 512"/>
              <a:gd name="T35" fmla="*/ 256 h 512"/>
              <a:gd name="T36" fmla="*/ 106 w 512"/>
              <a:gd name="T37" fmla="*/ 245 h 512"/>
              <a:gd name="T38" fmla="*/ 405 w 512"/>
              <a:gd name="T39" fmla="*/ 245 h 512"/>
              <a:gd name="T40" fmla="*/ 416 w 512"/>
              <a:gd name="T41" fmla="*/ 256 h 512"/>
              <a:gd name="T42" fmla="*/ 405 w 512"/>
              <a:gd name="T43" fmla="*/ 26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149"/>
                </a:moveTo>
                <a:cubicBezTo>
                  <a:pt x="267" y="149"/>
                  <a:pt x="277" y="159"/>
                  <a:pt x="277" y="170"/>
                </a:cubicBezTo>
                <a:cubicBezTo>
                  <a:pt x="277" y="182"/>
                  <a:pt x="267" y="192"/>
                  <a:pt x="256" y="192"/>
                </a:cubicBezTo>
                <a:cubicBezTo>
                  <a:pt x="244" y="192"/>
                  <a:pt x="234" y="182"/>
                  <a:pt x="234" y="170"/>
                </a:cubicBezTo>
                <a:cubicBezTo>
                  <a:pt x="234" y="159"/>
                  <a:pt x="244" y="149"/>
                  <a:pt x="256" y="149"/>
                </a:cubicBezTo>
                <a:close/>
                <a:moveTo>
                  <a:pt x="256" y="362"/>
                </a:moveTo>
                <a:cubicBezTo>
                  <a:pt x="244" y="362"/>
                  <a:pt x="234" y="353"/>
                  <a:pt x="234" y="341"/>
                </a:cubicBezTo>
                <a:cubicBezTo>
                  <a:pt x="234" y="329"/>
                  <a:pt x="244" y="320"/>
                  <a:pt x="256" y="320"/>
                </a:cubicBezTo>
                <a:cubicBezTo>
                  <a:pt x="267" y="320"/>
                  <a:pt x="277" y="329"/>
                  <a:pt x="277" y="341"/>
                </a:cubicBezTo>
                <a:cubicBezTo>
                  <a:pt x="277" y="353"/>
                  <a:pt x="267" y="362"/>
                  <a:pt x="256" y="362"/>
                </a:cubicBezTo>
                <a:close/>
                <a:moveTo>
                  <a:pt x="405" y="266"/>
                </a:moveTo>
                <a:cubicBezTo>
                  <a:pt x="106" y="266"/>
                  <a:pt x="106" y="266"/>
                  <a:pt x="106" y="266"/>
                </a:cubicBezTo>
                <a:cubicBezTo>
                  <a:pt x="100" y="266"/>
                  <a:pt x="96" y="262"/>
                  <a:pt x="96" y="256"/>
                </a:cubicBezTo>
                <a:cubicBezTo>
                  <a:pt x="96" y="250"/>
                  <a:pt x="100" y="245"/>
                  <a:pt x="106" y="245"/>
                </a:cubicBezTo>
                <a:cubicBezTo>
                  <a:pt x="405" y="245"/>
                  <a:pt x="405" y="245"/>
                  <a:pt x="405" y="245"/>
                </a:cubicBezTo>
                <a:cubicBezTo>
                  <a:pt x="411" y="245"/>
                  <a:pt x="416" y="250"/>
                  <a:pt x="416" y="256"/>
                </a:cubicBezTo>
                <a:cubicBezTo>
                  <a:pt x="416" y="262"/>
                  <a:pt x="411" y="266"/>
                  <a:pt x="405" y="266"/>
                </a:cubicBezTo>
                <a:close/>
              </a:path>
            </a:pathLst>
          </a:custGeom>
          <a:solidFill>
            <a:srgbClr val="62B5E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305"/>
          <p:cNvSpPr>
            <a:spLocks noChangeAspect="1" noEditPoints="1"/>
          </p:cNvSpPr>
          <p:nvPr/>
        </p:nvSpPr>
        <p:spPr bwMode="auto">
          <a:xfrm>
            <a:off x="785908" y="4084375"/>
            <a:ext cx="367631" cy="367631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149 h 512"/>
              <a:gd name="T12" fmla="*/ 277 w 512"/>
              <a:gd name="T13" fmla="*/ 170 h 512"/>
              <a:gd name="T14" fmla="*/ 256 w 512"/>
              <a:gd name="T15" fmla="*/ 192 h 512"/>
              <a:gd name="T16" fmla="*/ 234 w 512"/>
              <a:gd name="T17" fmla="*/ 170 h 512"/>
              <a:gd name="T18" fmla="*/ 256 w 512"/>
              <a:gd name="T19" fmla="*/ 149 h 512"/>
              <a:gd name="T20" fmla="*/ 256 w 512"/>
              <a:gd name="T21" fmla="*/ 362 h 512"/>
              <a:gd name="T22" fmla="*/ 234 w 512"/>
              <a:gd name="T23" fmla="*/ 341 h 512"/>
              <a:gd name="T24" fmla="*/ 256 w 512"/>
              <a:gd name="T25" fmla="*/ 320 h 512"/>
              <a:gd name="T26" fmla="*/ 277 w 512"/>
              <a:gd name="T27" fmla="*/ 341 h 512"/>
              <a:gd name="T28" fmla="*/ 256 w 512"/>
              <a:gd name="T29" fmla="*/ 362 h 512"/>
              <a:gd name="T30" fmla="*/ 405 w 512"/>
              <a:gd name="T31" fmla="*/ 266 h 512"/>
              <a:gd name="T32" fmla="*/ 106 w 512"/>
              <a:gd name="T33" fmla="*/ 266 h 512"/>
              <a:gd name="T34" fmla="*/ 96 w 512"/>
              <a:gd name="T35" fmla="*/ 256 h 512"/>
              <a:gd name="T36" fmla="*/ 106 w 512"/>
              <a:gd name="T37" fmla="*/ 245 h 512"/>
              <a:gd name="T38" fmla="*/ 405 w 512"/>
              <a:gd name="T39" fmla="*/ 245 h 512"/>
              <a:gd name="T40" fmla="*/ 416 w 512"/>
              <a:gd name="T41" fmla="*/ 256 h 512"/>
              <a:gd name="T42" fmla="*/ 405 w 512"/>
              <a:gd name="T43" fmla="*/ 26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149"/>
                </a:moveTo>
                <a:cubicBezTo>
                  <a:pt x="267" y="149"/>
                  <a:pt x="277" y="159"/>
                  <a:pt x="277" y="170"/>
                </a:cubicBezTo>
                <a:cubicBezTo>
                  <a:pt x="277" y="182"/>
                  <a:pt x="267" y="192"/>
                  <a:pt x="256" y="192"/>
                </a:cubicBezTo>
                <a:cubicBezTo>
                  <a:pt x="244" y="192"/>
                  <a:pt x="234" y="182"/>
                  <a:pt x="234" y="170"/>
                </a:cubicBezTo>
                <a:cubicBezTo>
                  <a:pt x="234" y="159"/>
                  <a:pt x="244" y="149"/>
                  <a:pt x="256" y="149"/>
                </a:cubicBezTo>
                <a:close/>
                <a:moveTo>
                  <a:pt x="256" y="362"/>
                </a:moveTo>
                <a:cubicBezTo>
                  <a:pt x="244" y="362"/>
                  <a:pt x="234" y="353"/>
                  <a:pt x="234" y="341"/>
                </a:cubicBezTo>
                <a:cubicBezTo>
                  <a:pt x="234" y="329"/>
                  <a:pt x="244" y="320"/>
                  <a:pt x="256" y="320"/>
                </a:cubicBezTo>
                <a:cubicBezTo>
                  <a:pt x="267" y="320"/>
                  <a:pt x="277" y="329"/>
                  <a:pt x="277" y="341"/>
                </a:cubicBezTo>
                <a:cubicBezTo>
                  <a:pt x="277" y="353"/>
                  <a:pt x="267" y="362"/>
                  <a:pt x="256" y="362"/>
                </a:cubicBezTo>
                <a:close/>
                <a:moveTo>
                  <a:pt x="405" y="266"/>
                </a:moveTo>
                <a:cubicBezTo>
                  <a:pt x="106" y="266"/>
                  <a:pt x="106" y="266"/>
                  <a:pt x="106" y="266"/>
                </a:cubicBezTo>
                <a:cubicBezTo>
                  <a:pt x="100" y="266"/>
                  <a:pt x="96" y="262"/>
                  <a:pt x="96" y="256"/>
                </a:cubicBezTo>
                <a:cubicBezTo>
                  <a:pt x="96" y="250"/>
                  <a:pt x="100" y="245"/>
                  <a:pt x="106" y="245"/>
                </a:cubicBezTo>
                <a:cubicBezTo>
                  <a:pt x="405" y="245"/>
                  <a:pt x="405" y="245"/>
                  <a:pt x="405" y="245"/>
                </a:cubicBezTo>
                <a:cubicBezTo>
                  <a:pt x="411" y="245"/>
                  <a:pt x="416" y="250"/>
                  <a:pt x="416" y="256"/>
                </a:cubicBezTo>
                <a:cubicBezTo>
                  <a:pt x="416" y="262"/>
                  <a:pt x="411" y="266"/>
                  <a:pt x="405" y="266"/>
                </a:cubicBezTo>
                <a:close/>
              </a:path>
            </a:pathLst>
          </a:custGeom>
          <a:solidFill>
            <a:srgbClr val="62B5E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858"/>
          <p:cNvSpPr>
            <a:spLocks noChangeAspect="1" noEditPoints="1"/>
          </p:cNvSpPr>
          <p:nvPr/>
        </p:nvSpPr>
        <p:spPr bwMode="auto">
          <a:xfrm>
            <a:off x="785909" y="5720652"/>
            <a:ext cx="367631" cy="367631"/>
          </a:xfrm>
          <a:custGeom>
            <a:avLst/>
            <a:gdLst>
              <a:gd name="T0" fmla="*/ 352 w 512"/>
              <a:gd name="T1" fmla="*/ 146 h 512"/>
              <a:gd name="T2" fmla="*/ 352 w 512"/>
              <a:gd name="T3" fmla="*/ 260 h 512"/>
              <a:gd name="T4" fmla="*/ 263 w 512"/>
              <a:gd name="T5" fmla="*/ 259 h 512"/>
              <a:gd name="T6" fmla="*/ 208 w 512"/>
              <a:gd name="T7" fmla="*/ 236 h 512"/>
              <a:gd name="T8" fmla="*/ 160 w 512"/>
              <a:gd name="T9" fmla="*/ 248 h 512"/>
              <a:gd name="T10" fmla="*/ 160 w 512"/>
              <a:gd name="T11" fmla="*/ 134 h 512"/>
              <a:gd name="T12" fmla="*/ 248 w 512"/>
              <a:gd name="T13" fmla="*/ 135 h 512"/>
              <a:gd name="T14" fmla="*/ 352 w 512"/>
              <a:gd name="T15" fmla="*/ 146 h 512"/>
              <a:gd name="T16" fmla="*/ 512 w 512"/>
              <a:gd name="T17" fmla="*/ 256 h 512"/>
              <a:gd name="T18" fmla="*/ 256 w 512"/>
              <a:gd name="T19" fmla="*/ 512 h 512"/>
              <a:gd name="T20" fmla="*/ 0 w 512"/>
              <a:gd name="T21" fmla="*/ 256 h 512"/>
              <a:gd name="T22" fmla="*/ 256 w 512"/>
              <a:gd name="T23" fmla="*/ 0 h 512"/>
              <a:gd name="T24" fmla="*/ 512 w 512"/>
              <a:gd name="T25" fmla="*/ 256 h 512"/>
              <a:gd name="T26" fmla="*/ 373 w 512"/>
              <a:gd name="T27" fmla="*/ 128 h 512"/>
              <a:gd name="T28" fmla="*/ 367 w 512"/>
              <a:gd name="T29" fmla="*/ 118 h 512"/>
              <a:gd name="T30" fmla="*/ 356 w 512"/>
              <a:gd name="T31" fmla="*/ 119 h 512"/>
              <a:gd name="T32" fmla="*/ 263 w 512"/>
              <a:gd name="T33" fmla="*/ 120 h 512"/>
              <a:gd name="T34" fmla="*/ 143 w 512"/>
              <a:gd name="T35" fmla="*/ 119 h 512"/>
              <a:gd name="T36" fmla="*/ 138 w 512"/>
              <a:gd name="T37" fmla="*/ 128 h 512"/>
              <a:gd name="T38" fmla="*/ 138 w 512"/>
              <a:gd name="T39" fmla="*/ 384 h 512"/>
              <a:gd name="T40" fmla="*/ 149 w 512"/>
              <a:gd name="T41" fmla="*/ 394 h 512"/>
              <a:gd name="T42" fmla="*/ 160 w 512"/>
              <a:gd name="T43" fmla="*/ 384 h 512"/>
              <a:gd name="T44" fmla="*/ 160 w 512"/>
              <a:gd name="T45" fmla="*/ 272 h 512"/>
              <a:gd name="T46" fmla="*/ 248 w 512"/>
              <a:gd name="T47" fmla="*/ 274 h 512"/>
              <a:gd name="T48" fmla="*/ 368 w 512"/>
              <a:gd name="T49" fmla="*/ 275 h 512"/>
              <a:gd name="T50" fmla="*/ 373 w 512"/>
              <a:gd name="T51" fmla="*/ 266 h 512"/>
              <a:gd name="T52" fmla="*/ 373 w 512"/>
              <a:gd name="T53" fmla="*/ 12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2" h="512">
                <a:moveTo>
                  <a:pt x="352" y="146"/>
                </a:moveTo>
                <a:cubicBezTo>
                  <a:pt x="352" y="260"/>
                  <a:pt x="352" y="260"/>
                  <a:pt x="352" y="260"/>
                </a:cubicBezTo>
                <a:cubicBezTo>
                  <a:pt x="337" y="268"/>
                  <a:pt x="293" y="288"/>
                  <a:pt x="263" y="259"/>
                </a:cubicBezTo>
                <a:cubicBezTo>
                  <a:pt x="247" y="242"/>
                  <a:pt x="227" y="236"/>
                  <a:pt x="208" y="236"/>
                </a:cubicBezTo>
                <a:cubicBezTo>
                  <a:pt x="191" y="236"/>
                  <a:pt x="173" y="242"/>
                  <a:pt x="160" y="248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74" y="126"/>
                  <a:pt x="218" y="105"/>
                  <a:pt x="248" y="135"/>
                </a:cubicBezTo>
                <a:cubicBezTo>
                  <a:pt x="280" y="167"/>
                  <a:pt x="323" y="159"/>
                  <a:pt x="352" y="14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3" y="128"/>
                </a:moveTo>
                <a:cubicBezTo>
                  <a:pt x="373" y="124"/>
                  <a:pt x="371" y="120"/>
                  <a:pt x="367" y="118"/>
                </a:cubicBezTo>
                <a:cubicBezTo>
                  <a:pt x="364" y="116"/>
                  <a:pt x="360" y="117"/>
                  <a:pt x="356" y="119"/>
                </a:cubicBezTo>
                <a:cubicBezTo>
                  <a:pt x="356" y="119"/>
                  <a:pt x="299" y="156"/>
                  <a:pt x="263" y="120"/>
                </a:cubicBezTo>
                <a:cubicBezTo>
                  <a:pt x="224" y="81"/>
                  <a:pt x="167" y="102"/>
                  <a:pt x="143" y="119"/>
                </a:cubicBezTo>
                <a:cubicBezTo>
                  <a:pt x="140" y="121"/>
                  <a:pt x="138" y="124"/>
                  <a:pt x="138" y="128"/>
                </a:cubicBezTo>
                <a:cubicBezTo>
                  <a:pt x="138" y="384"/>
                  <a:pt x="138" y="384"/>
                  <a:pt x="138" y="384"/>
                </a:cubicBezTo>
                <a:cubicBezTo>
                  <a:pt x="138" y="390"/>
                  <a:pt x="143" y="394"/>
                  <a:pt x="149" y="394"/>
                </a:cubicBezTo>
                <a:cubicBezTo>
                  <a:pt x="155" y="394"/>
                  <a:pt x="160" y="390"/>
                  <a:pt x="160" y="384"/>
                </a:cubicBezTo>
                <a:cubicBezTo>
                  <a:pt x="160" y="272"/>
                  <a:pt x="160" y="272"/>
                  <a:pt x="160" y="272"/>
                </a:cubicBezTo>
                <a:cubicBezTo>
                  <a:pt x="174" y="264"/>
                  <a:pt x="217" y="243"/>
                  <a:pt x="248" y="274"/>
                </a:cubicBezTo>
                <a:cubicBezTo>
                  <a:pt x="286" y="312"/>
                  <a:pt x="343" y="292"/>
                  <a:pt x="368" y="275"/>
                </a:cubicBezTo>
                <a:cubicBezTo>
                  <a:pt x="371" y="273"/>
                  <a:pt x="373" y="270"/>
                  <a:pt x="373" y="266"/>
                </a:cubicBezTo>
                <a:lnTo>
                  <a:pt x="373" y="128"/>
                </a:lnTo>
                <a:close/>
              </a:path>
            </a:pathLst>
          </a:custGeom>
          <a:solidFill>
            <a:srgbClr val="62B5E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9"/>
          <p:cNvSpPr>
            <a:spLocks noChangeAspect="1" noEditPoints="1"/>
          </p:cNvSpPr>
          <p:nvPr/>
        </p:nvSpPr>
        <p:spPr bwMode="auto">
          <a:xfrm>
            <a:off x="785908" y="4956038"/>
            <a:ext cx="367041" cy="368120"/>
          </a:xfrm>
          <a:custGeom>
            <a:avLst/>
            <a:gdLst>
              <a:gd name="T0" fmla="*/ 147 w 512"/>
              <a:gd name="T1" fmla="*/ 170 h 512"/>
              <a:gd name="T2" fmla="*/ 201 w 512"/>
              <a:gd name="T3" fmla="*/ 170 h 512"/>
              <a:gd name="T4" fmla="*/ 223 w 512"/>
              <a:gd name="T5" fmla="*/ 170 h 512"/>
              <a:gd name="T6" fmla="*/ 256 w 512"/>
              <a:gd name="T7" fmla="*/ 117 h 512"/>
              <a:gd name="T8" fmla="*/ 133 w 512"/>
              <a:gd name="T9" fmla="*/ 192 h 512"/>
              <a:gd name="T10" fmla="*/ 192 w 512"/>
              <a:gd name="T11" fmla="*/ 245 h 512"/>
              <a:gd name="T12" fmla="*/ 218 w 512"/>
              <a:gd name="T13" fmla="*/ 320 h 512"/>
              <a:gd name="T14" fmla="*/ 298 w 512"/>
              <a:gd name="T15" fmla="*/ 266 h 512"/>
              <a:gd name="T16" fmla="*/ 218 w 512"/>
              <a:gd name="T17" fmla="*/ 320 h 512"/>
              <a:gd name="T18" fmla="*/ 292 w 512"/>
              <a:gd name="T19" fmla="*/ 122 h 512"/>
              <a:gd name="T20" fmla="*/ 365 w 512"/>
              <a:gd name="T21" fmla="*/ 170 h 512"/>
              <a:gd name="T22" fmla="*/ 218 w 512"/>
              <a:gd name="T23" fmla="*/ 192 h 512"/>
              <a:gd name="T24" fmla="*/ 298 w 512"/>
              <a:gd name="T25" fmla="*/ 245 h 512"/>
              <a:gd name="T26" fmla="*/ 192 w 512"/>
              <a:gd name="T27" fmla="*/ 266 h 512"/>
              <a:gd name="T28" fmla="*/ 133 w 512"/>
              <a:gd name="T29" fmla="*/ 320 h 512"/>
              <a:gd name="T30" fmla="*/ 192 w 512"/>
              <a:gd name="T31" fmla="*/ 266 h 512"/>
              <a:gd name="T32" fmla="*/ 394 w 512"/>
              <a:gd name="T33" fmla="*/ 245 h 512"/>
              <a:gd name="T34" fmla="*/ 314 w 512"/>
              <a:gd name="T35" fmla="*/ 192 h 512"/>
              <a:gd name="T36" fmla="*/ 512 w 512"/>
              <a:gd name="T37" fmla="*/ 256 h 512"/>
              <a:gd name="T38" fmla="*/ 0 w 512"/>
              <a:gd name="T39" fmla="*/ 256 h 512"/>
              <a:gd name="T40" fmla="*/ 512 w 512"/>
              <a:gd name="T41" fmla="*/ 256 h 512"/>
              <a:gd name="T42" fmla="*/ 256 w 512"/>
              <a:gd name="T43" fmla="*/ 96 h 512"/>
              <a:gd name="T44" fmla="*/ 256 w 512"/>
              <a:gd name="T45" fmla="*/ 416 h 512"/>
              <a:gd name="T46" fmla="*/ 314 w 512"/>
              <a:gd name="T47" fmla="*/ 320 h 512"/>
              <a:gd name="T48" fmla="*/ 394 w 512"/>
              <a:gd name="T49" fmla="*/ 266 h 512"/>
              <a:gd name="T50" fmla="*/ 314 w 512"/>
              <a:gd name="T51" fmla="*/ 320 h 512"/>
              <a:gd name="T52" fmla="*/ 220 w 512"/>
              <a:gd name="T53" fmla="*/ 389 h 512"/>
              <a:gd name="T54" fmla="*/ 147 w 512"/>
              <a:gd name="T55" fmla="*/ 341 h 512"/>
              <a:gd name="T56" fmla="*/ 365 w 512"/>
              <a:gd name="T57" fmla="*/ 341 h 512"/>
              <a:gd name="T58" fmla="*/ 292 w 512"/>
              <a:gd name="T59" fmla="*/ 389 h 512"/>
              <a:gd name="T60" fmla="*/ 288 w 512"/>
              <a:gd name="T61" fmla="*/ 341 h 512"/>
              <a:gd name="T62" fmla="*/ 256 w 512"/>
              <a:gd name="T63" fmla="*/ 39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2" h="512">
                <a:moveTo>
                  <a:pt x="201" y="170"/>
                </a:moveTo>
                <a:cubicBezTo>
                  <a:pt x="147" y="170"/>
                  <a:pt x="147" y="170"/>
                  <a:pt x="147" y="170"/>
                </a:cubicBezTo>
                <a:cubicBezTo>
                  <a:pt x="165" y="147"/>
                  <a:pt x="190" y="130"/>
                  <a:pt x="220" y="122"/>
                </a:cubicBezTo>
                <a:cubicBezTo>
                  <a:pt x="212" y="135"/>
                  <a:pt x="206" y="151"/>
                  <a:pt x="201" y="170"/>
                </a:cubicBezTo>
                <a:close/>
                <a:moveTo>
                  <a:pt x="256" y="117"/>
                </a:moveTo>
                <a:cubicBezTo>
                  <a:pt x="245" y="117"/>
                  <a:pt x="232" y="137"/>
                  <a:pt x="223" y="170"/>
                </a:cubicBezTo>
                <a:cubicBezTo>
                  <a:pt x="288" y="170"/>
                  <a:pt x="288" y="170"/>
                  <a:pt x="288" y="170"/>
                </a:cubicBezTo>
                <a:cubicBezTo>
                  <a:pt x="279" y="137"/>
                  <a:pt x="266" y="117"/>
                  <a:pt x="256" y="117"/>
                </a:cubicBezTo>
                <a:close/>
                <a:moveTo>
                  <a:pt x="197" y="192"/>
                </a:moveTo>
                <a:cubicBezTo>
                  <a:pt x="133" y="192"/>
                  <a:pt x="133" y="192"/>
                  <a:pt x="133" y="192"/>
                </a:cubicBezTo>
                <a:cubicBezTo>
                  <a:pt x="124" y="208"/>
                  <a:pt x="119" y="226"/>
                  <a:pt x="118" y="245"/>
                </a:cubicBezTo>
                <a:cubicBezTo>
                  <a:pt x="192" y="245"/>
                  <a:pt x="192" y="245"/>
                  <a:pt x="192" y="245"/>
                </a:cubicBezTo>
                <a:cubicBezTo>
                  <a:pt x="192" y="227"/>
                  <a:pt x="194" y="209"/>
                  <a:pt x="197" y="192"/>
                </a:cubicBezTo>
                <a:close/>
                <a:moveTo>
                  <a:pt x="218" y="320"/>
                </a:moveTo>
                <a:cubicBezTo>
                  <a:pt x="293" y="320"/>
                  <a:pt x="293" y="320"/>
                  <a:pt x="293" y="320"/>
                </a:cubicBezTo>
                <a:cubicBezTo>
                  <a:pt x="296" y="304"/>
                  <a:pt x="298" y="286"/>
                  <a:pt x="298" y="266"/>
                </a:cubicBezTo>
                <a:cubicBezTo>
                  <a:pt x="213" y="266"/>
                  <a:pt x="213" y="266"/>
                  <a:pt x="213" y="266"/>
                </a:cubicBezTo>
                <a:cubicBezTo>
                  <a:pt x="214" y="286"/>
                  <a:pt x="216" y="304"/>
                  <a:pt x="218" y="320"/>
                </a:cubicBezTo>
                <a:close/>
                <a:moveTo>
                  <a:pt x="365" y="170"/>
                </a:moveTo>
                <a:cubicBezTo>
                  <a:pt x="347" y="147"/>
                  <a:pt x="321" y="130"/>
                  <a:pt x="292" y="122"/>
                </a:cubicBezTo>
                <a:cubicBezTo>
                  <a:pt x="299" y="135"/>
                  <a:pt x="306" y="151"/>
                  <a:pt x="310" y="170"/>
                </a:cubicBezTo>
                <a:lnTo>
                  <a:pt x="365" y="170"/>
                </a:lnTo>
                <a:close/>
                <a:moveTo>
                  <a:pt x="293" y="192"/>
                </a:moveTo>
                <a:cubicBezTo>
                  <a:pt x="218" y="192"/>
                  <a:pt x="218" y="192"/>
                  <a:pt x="218" y="192"/>
                </a:cubicBezTo>
                <a:cubicBezTo>
                  <a:pt x="216" y="207"/>
                  <a:pt x="214" y="225"/>
                  <a:pt x="213" y="245"/>
                </a:cubicBezTo>
                <a:cubicBezTo>
                  <a:pt x="298" y="245"/>
                  <a:pt x="298" y="245"/>
                  <a:pt x="298" y="245"/>
                </a:cubicBezTo>
                <a:cubicBezTo>
                  <a:pt x="298" y="225"/>
                  <a:pt x="296" y="207"/>
                  <a:pt x="293" y="192"/>
                </a:cubicBezTo>
                <a:close/>
                <a:moveTo>
                  <a:pt x="192" y="266"/>
                </a:moveTo>
                <a:cubicBezTo>
                  <a:pt x="118" y="266"/>
                  <a:pt x="118" y="266"/>
                  <a:pt x="118" y="266"/>
                </a:cubicBezTo>
                <a:cubicBezTo>
                  <a:pt x="119" y="285"/>
                  <a:pt x="124" y="303"/>
                  <a:pt x="133" y="320"/>
                </a:cubicBezTo>
                <a:cubicBezTo>
                  <a:pt x="197" y="320"/>
                  <a:pt x="197" y="320"/>
                  <a:pt x="197" y="320"/>
                </a:cubicBezTo>
                <a:cubicBezTo>
                  <a:pt x="194" y="303"/>
                  <a:pt x="192" y="284"/>
                  <a:pt x="192" y="266"/>
                </a:cubicBezTo>
                <a:close/>
                <a:moveTo>
                  <a:pt x="319" y="245"/>
                </a:moveTo>
                <a:cubicBezTo>
                  <a:pt x="394" y="245"/>
                  <a:pt x="394" y="245"/>
                  <a:pt x="394" y="245"/>
                </a:cubicBezTo>
                <a:cubicBezTo>
                  <a:pt x="392" y="226"/>
                  <a:pt x="387" y="208"/>
                  <a:pt x="379" y="192"/>
                </a:cubicBezTo>
                <a:cubicBezTo>
                  <a:pt x="314" y="192"/>
                  <a:pt x="314" y="192"/>
                  <a:pt x="314" y="192"/>
                </a:cubicBezTo>
                <a:cubicBezTo>
                  <a:pt x="317" y="209"/>
                  <a:pt x="319" y="227"/>
                  <a:pt x="319" y="245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256"/>
                </a:moveTo>
                <a:cubicBezTo>
                  <a:pt x="416" y="167"/>
                  <a:pt x="344" y="96"/>
                  <a:pt x="256" y="96"/>
                </a:cubicBezTo>
                <a:cubicBezTo>
                  <a:pt x="167" y="96"/>
                  <a:pt x="96" y="167"/>
                  <a:pt x="96" y="256"/>
                </a:cubicBezTo>
                <a:cubicBezTo>
                  <a:pt x="96" y="344"/>
                  <a:pt x="167" y="416"/>
                  <a:pt x="256" y="416"/>
                </a:cubicBezTo>
                <a:cubicBezTo>
                  <a:pt x="344" y="416"/>
                  <a:pt x="416" y="344"/>
                  <a:pt x="416" y="256"/>
                </a:cubicBezTo>
                <a:close/>
                <a:moveTo>
                  <a:pt x="314" y="320"/>
                </a:moveTo>
                <a:cubicBezTo>
                  <a:pt x="379" y="320"/>
                  <a:pt x="379" y="320"/>
                  <a:pt x="379" y="320"/>
                </a:cubicBezTo>
                <a:cubicBezTo>
                  <a:pt x="387" y="303"/>
                  <a:pt x="392" y="285"/>
                  <a:pt x="394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19" y="284"/>
                  <a:pt x="317" y="303"/>
                  <a:pt x="314" y="320"/>
                </a:cubicBezTo>
                <a:close/>
                <a:moveTo>
                  <a:pt x="147" y="341"/>
                </a:moveTo>
                <a:cubicBezTo>
                  <a:pt x="165" y="364"/>
                  <a:pt x="190" y="381"/>
                  <a:pt x="220" y="389"/>
                </a:cubicBezTo>
                <a:cubicBezTo>
                  <a:pt x="212" y="377"/>
                  <a:pt x="206" y="360"/>
                  <a:pt x="201" y="341"/>
                </a:cubicBezTo>
                <a:lnTo>
                  <a:pt x="147" y="341"/>
                </a:lnTo>
                <a:close/>
                <a:moveTo>
                  <a:pt x="292" y="389"/>
                </a:moveTo>
                <a:cubicBezTo>
                  <a:pt x="321" y="381"/>
                  <a:pt x="347" y="364"/>
                  <a:pt x="365" y="341"/>
                </a:cubicBezTo>
                <a:cubicBezTo>
                  <a:pt x="310" y="341"/>
                  <a:pt x="310" y="341"/>
                  <a:pt x="310" y="341"/>
                </a:cubicBezTo>
                <a:cubicBezTo>
                  <a:pt x="306" y="360"/>
                  <a:pt x="299" y="377"/>
                  <a:pt x="292" y="389"/>
                </a:cubicBezTo>
                <a:close/>
                <a:moveTo>
                  <a:pt x="256" y="394"/>
                </a:moveTo>
                <a:cubicBezTo>
                  <a:pt x="266" y="394"/>
                  <a:pt x="279" y="375"/>
                  <a:pt x="288" y="341"/>
                </a:cubicBezTo>
                <a:cubicBezTo>
                  <a:pt x="223" y="341"/>
                  <a:pt x="223" y="341"/>
                  <a:pt x="223" y="341"/>
                </a:cubicBezTo>
                <a:cubicBezTo>
                  <a:pt x="232" y="375"/>
                  <a:pt x="245" y="394"/>
                  <a:pt x="256" y="394"/>
                </a:cubicBezTo>
                <a:close/>
              </a:path>
            </a:pathLst>
          </a:custGeom>
          <a:solidFill>
            <a:srgbClr val="62B5E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454165" y="2016223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7,69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58468" y="2022947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234,02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54165" y="3012454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0,85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58468" y="3019178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2,03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54165" y="4008685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0,38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58468" y="4051896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1,32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54165" y="4940043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39, 8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54165" y="5688173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41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35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gray">
          <a:xfrm>
            <a:off x="10044926" y="2380132"/>
            <a:ext cx="1433300" cy="3489512"/>
          </a:xfrm>
          <a:prstGeom prst="rect">
            <a:avLst/>
          </a:prstGeom>
          <a:solidFill>
            <a:srgbClr val="0070C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8622954" y="2380132"/>
            <a:ext cx="1382397" cy="3489512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bg1"/>
                </a:solidFill>
              </a:rPr>
              <a:t>Rashodi</a:t>
            </a:r>
            <a:r>
              <a:rPr lang="pl-PL" dirty="0">
                <a:solidFill>
                  <a:schemeClr val="bg1"/>
                </a:solidFill>
              </a:rPr>
              <a:t> za </a:t>
            </a:r>
            <a:r>
              <a:rPr lang="pl-PL" dirty="0" err="1">
                <a:solidFill>
                  <a:schemeClr val="bg1"/>
                </a:solidFill>
              </a:rPr>
              <a:t>istraživanje</a:t>
            </a:r>
            <a:r>
              <a:rPr lang="pl-PL" dirty="0">
                <a:solidFill>
                  <a:schemeClr val="bg1"/>
                </a:solidFill>
              </a:rPr>
              <a:t> i </a:t>
            </a:r>
            <a:r>
              <a:rPr lang="pl-PL" dirty="0" err="1">
                <a:solidFill>
                  <a:schemeClr val="bg1"/>
                </a:solidFill>
              </a:rPr>
              <a:t>razvoj</a:t>
            </a:r>
            <a:r>
              <a:rPr lang="pl-PL" dirty="0">
                <a:solidFill>
                  <a:schemeClr val="bg1"/>
                </a:solidFill>
              </a:rPr>
              <a:t> -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sada</a:t>
            </a:r>
            <a:r>
              <a:rPr lang="pl-PL" dirty="0">
                <a:solidFill>
                  <a:schemeClr val="bg1"/>
                </a:solidFill>
              </a:rPr>
              <a:t> i u </a:t>
            </a:r>
            <a:r>
              <a:rPr lang="pl-PL" dirty="0" err="1">
                <a:solidFill>
                  <a:schemeClr val="bg1"/>
                </a:solidFill>
              </a:rPr>
              <a:t>budućnosti</a:t>
            </a:r>
            <a:endParaRPr lang="en-US" noProof="0" dirty="0">
              <a:solidFill>
                <a:schemeClr val="bg1"/>
              </a:solidFill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749758"/>
              </p:ext>
            </p:extLst>
          </p:nvPr>
        </p:nvGraphicFramePr>
        <p:xfrm>
          <a:off x="280139" y="2175215"/>
          <a:ext cx="5522260" cy="400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ontent Placeholder 4"/>
          <p:cNvSpPr txBox="1">
            <a:spLocks/>
          </p:cNvSpPr>
          <p:nvPr/>
        </p:nvSpPr>
        <p:spPr>
          <a:xfrm>
            <a:off x="495302" y="1442202"/>
            <a:ext cx="4036357" cy="366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1"/>
                </a:solidFill>
              </a:rPr>
              <a:t>Koji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postotak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prihoda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ste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utrošili</a:t>
            </a:r>
            <a:r>
              <a:rPr lang="pl-PL" b="1" dirty="0">
                <a:solidFill>
                  <a:schemeClr val="bg1"/>
                </a:solidFill>
              </a:rPr>
              <a:t> na </a:t>
            </a:r>
            <a:r>
              <a:rPr lang="pl-PL" b="1" dirty="0" err="1">
                <a:solidFill>
                  <a:schemeClr val="bg1"/>
                </a:solidFill>
              </a:rPr>
              <a:t>I&amp;R</a:t>
            </a:r>
            <a:r>
              <a:rPr lang="pl-PL" b="1" dirty="0">
                <a:solidFill>
                  <a:schemeClr val="bg1"/>
                </a:solidFill>
              </a:rPr>
              <a:t> u 2017. </a:t>
            </a:r>
            <a:r>
              <a:rPr lang="pl-PL" b="1" dirty="0" err="1">
                <a:solidFill>
                  <a:schemeClr val="bg1"/>
                </a:solidFill>
              </a:rPr>
              <a:t>godini</a:t>
            </a:r>
            <a:r>
              <a:rPr lang="pl-PL" b="1" dirty="0">
                <a:solidFill>
                  <a:schemeClr val="bg1"/>
                </a:solidFill>
              </a:rPr>
              <a:t>?</a:t>
            </a:r>
            <a:endParaRPr lang="hr-HR" b="1" dirty="0">
              <a:solidFill>
                <a:schemeClr val="bg1"/>
              </a:solidFill>
            </a:endParaRP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257621"/>
              </p:ext>
            </p:extLst>
          </p:nvPr>
        </p:nvGraphicFramePr>
        <p:xfrm>
          <a:off x="1122076" y="3107426"/>
          <a:ext cx="2058147" cy="214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Content Placeholder 4"/>
          <p:cNvSpPr txBox="1">
            <a:spLocks/>
          </p:cNvSpPr>
          <p:nvPr/>
        </p:nvSpPr>
        <p:spPr>
          <a:xfrm>
            <a:off x="6791518" y="1442202"/>
            <a:ext cx="4964200" cy="366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1"/>
                </a:solidFill>
              </a:rPr>
              <a:t>Kakva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su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Vaša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predviđanja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vezano</a:t>
            </a:r>
            <a:r>
              <a:rPr lang="pl-PL" b="1" dirty="0">
                <a:solidFill>
                  <a:schemeClr val="bg1"/>
                </a:solidFill>
              </a:rPr>
              <a:t> za </a:t>
            </a:r>
            <a:r>
              <a:rPr lang="pl-PL" b="1" dirty="0" err="1">
                <a:solidFill>
                  <a:schemeClr val="bg1"/>
                </a:solidFill>
              </a:rPr>
              <a:t>izdvajanja</a:t>
            </a:r>
            <a:r>
              <a:rPr lang="pl-PL" b="1" dirty="0">
                <a:solidFill>
                  <a:schemeClr val="bg1"/>
                </a:solidFill>
              </a:rPr>
              <a:t> za </a:t>
            </a:r>
            <a:r>
              <a:rPr lang="pl-PL" b="1" dirty="0" err="1">
                <a:solidFill>
                  <a:schemeClr val="bg1"/>
                </a:solidFill>
              </a:rPr>
              <a:t>I&amp;R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Vaše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tvrtke</a:t>
            </a:r>
            <a:r>
              <a:rPr lang="pl-PL" b="1" dirty="0">
                <a:solidFill>
                  <a:schemeClr val="bg1"/>
                </a:solidFill>
              </a:rPr>
              <a:t> u </a:t>
            </a:r>
            <a:r>
              <a:rPr lang="pl-PL" b="1" dirty="0" err="1">
                <a:solidFill>
                  <a:schemeClr val="bg1"/>
                </a:solidFill>
              </a:rPr>
              <a:t>nadolazeće</a:t>
            </a:r>
            <a:r>
              <a:rPr lang="pl-PL" b="1" dirty="0">
                <a:solidFill>
                  <a:schemeClr val="bg1"/>
                </a:solidFill>
              </a:rPr>
              <a:t> 1-2 </a:t>
            </a:r>
            <a:r>
              <a:rPr lang="pl-PL" b="1" dirty="0" err="1">
                <a:solidFill>
                  <a:schemeClr val="bg1"/>
                </a:solidFill>
              </a:rPr>
              <a:t>godine</a:t>
            </a:r>
            <a:r>
              <a:rPr lang="pl-PL" b="1" dirty="0">
                <a:solidFill>
                  <a:schemeClr val="bg1"/>
                </a:solidFill>
              </a:rPr>
              <a:t> te u </a:t>
            </a:r>
            <a:r>
              <a:rPr lang="pl-PL" b="1" dirty="0" err="1">
                <a:solidFill>
                  <a:schemeClr val="bg1"/>
                </a:solidFill>
              </a:rPr>
              <a:t>nadolazećih</a:t>
            </a:r>
            <a:r>
              <a:rPr lang="pl-PL" b="1" dirty="0">
                <a:solidFill>
                  <a:schemeClr val="bg1"/>
                </a:solidFill>
              </a:rPr>
              <a:t> 3-5 </a:t>
            </a:r>
            <a:r>
              <a:rPr lang="pl-PL" b="1" dirty="0" err="1">
                <a:solidFill>
                  <a:schemeClr val="bg1"/>
                </a:solidFill>
              </a:rPr>
              <a:t>godina</a:t>
            </a:r>
            <a:r>
              <a:rPr lang="pl-PL" b="1" dirty="0">
                <a:solidFill>
                  <a:schemeClr val="bg1"/>
                </a:solidFill>
              </a:rPr>
              <a:t>?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3" name="Content Placeholder 4"/>
          <p:cNvSpPr>
            <a:spLocks noGrp="1"/>
          </p:cNvSpPr>
          <p:nvPr>
            <p:ph idx="1"/>
          </p:nvPr>
        </p:nvSpPr>
        <p:spPr>
          <a:xfrm>
            <a:off x="6696643" y="2888495"/>
            <a:ext cx="1768281" cy="2332960"/>
          </a:xfrm>
        </p:spPr>
        <p:txBody>
          <a:bodyPr/>
          <a:lstStyle/>
          <a:p>
            <a:r>
              <a:rPr lang="pl-PL" sz="1100" dirty="0" err="1">
                <a:solidFill>
                  <a:schemeClr val="bg1"/>
                </a:solidFill>
              </a:rPr>
              <a:t>Manja</a:t>
            </a:r>
            <a:r>
              <a:rPr lang="pl-PL" sz="1100" dirty="0">
                <a:solidFill>
                  <a:schemeClr val="bg1"/>
                </a:solidFill>
              </a:rPr>
              <a:t> </a:t>
            </a:r>
            <a:r>
              <a:rPr lang="pl-PL" sz="1100" dirty="0" err="1">
                <a:solidFill>
                  <a:schemeClr val="bg1"/>
                </a:solidFill>
              </a:rPr>
              <a:t>nego</a:t>
            </a:r>
            <a:r>
              <a:rPr lang="pl-PL" sz="1100" dirty="0">
                <a:solidFill>
                  <a:schemeClr val="bg1"/>
                </a:solidFill>
              </a:rPr>
              <a:t> u 2017. </a:t>
            </a:r>
            <a:r>
              <a:rPr lang="pl-PL" sz="1100" dirty="0" err="1">
                <a:solidFill>
                  <a:schemeClr val="bg1"/>
                </a:solidFill>
              </a:rPr>
              <a:t>godini</a:t>
            </a:r>
            <a:r>
              <a:rPr lang="pl-PL" sz="1100" dirty="0">
                <a:solidFill>
                  <a:schemeClr val="bg1"/>
                </a:solidFill>
              </a:rPr>
              <a:t> </a:t>
            </a:r>
          </a:p>
          <a:p>
            <a:endParaRPr lang="pl-PL" sz="1100" dirty="0" smtClean="0">
              <a:solidFill>
                <a:schemeClr val="bg1"/>
              </a:solidFill>
            </a:endParaRPr>
          </a:p>
          <a:p>
            <a:r>
              <a:rPr lang="pl-PL" sz="1100" dirty="0" err="1" smtClean="0">
                <a:solidFill>
                  <a:schemeClr val="bg1"/>
                </a:solidFill>
              </a:rPr>
              <a:t>Gotovo</a:t>
            </a:r>
            <a:r>
              <a:rPr lang="pl-PL" sz="1100" dirty="0" smtClean="0">
                <a:solidFill>
                  <a:schemeClr val="bg1"/>
                </a:solidFill>
              </a:rPr>
              <a:t> </a:t>
            </a:r>
            <a:r>
              <a:rPr lang="pl-PL" sz="1100" dirty="0">
                <a:solidFill>
                  <a:schemeClr val="bg1"/>
                </a:solidFill>
              </a:rPr>
              <a:t>jednaka </a:t>
            </a:r>
            <a:r>
              <a:rPr lang="pl-PL" sz="1100" dirty="0" err="1">
                <a:solidFill>
                  <a:schemeClr val="bg1"/>
                </a:solidFill>
              </a:rPr>
              <a:t>kao</a:t>
            </a:r>
            <a:r>
              <a:rPr lang="pl-PL" sz="1100" dirty="0">
                <a:solidFill>
                  <a:schemeClr val="bg1"/>
                </a:solidFill>
              </a:rPr>
              <a:t> u  2017.godini</a:t>
            </a:r>
          </a:p>
          <a:p>
            <a:endParaRPr lang="pl-PL" sz="1100" dirty="0" smtClean="0">
              <a:solidFill>
                <a:schemeClr val="bg1"/>
              </a:solidFill>
            </a:endParaRPr>
          </a:p>
          <a:p>
            <a:r>
              <a:rPr lang="pl-PL" sz="1100" dirty="0" err="1" smtClean="0">
                <a:solidFill>
                  <a:schemeClr val="bg1"/>
                </a:solidFill>
              </a:rPr>
              <a:t>Viša</a:t>
            </a:r>
            <a:r>
              <a:rPr lang="pl-PL" sz="1100" dirty="0" smtClean="0">
                <a:solidFill>
                  <a:schemeClr val="bg1"/>
                </a:solidFill>
              </a:rPr>
              <a:t> </a:t>
            </a:r>
            <a:r>
              <a:rPr lang="pl-PL" sz="1100" dirty="0" err="1">
                <a:solidFill>
                  <a:schemeClr val="bg1"/>
                </a:solidFill>
              </a:rPr>
              <a:t>nego</a:t>
            </a:r>
            <a:r>
              <a:rPr lang="pl-PL" sz="1100" dirty="0">
                <a:solidFill>
                  <a:schemeClr val="bg1"/>
                </a:solidFill>
              </a:rPr>
              <a:t> u 2017. </a:t>
            </a:r>
            <a:r>
              <a:rPr lang="pl-PL" sz="1100" dirty="0" err="1">
                <a:solidFill>
                  <a:schemeClr val="bg1"/>
                </a:solidFill>
              </a:rPr>
              <a:t>godini</a:t>
            </a:r>
            <a:endParaRPr lang="pl-PL" sz="1100" dirty="0">
              <a:solidFill>
                <a:schemeClr val="bg1"/>
              </a:solidFill>
            </a:endParaRPr>
          </a:p>
          <a:p>
            <a:endParaRPr lang="pl-PL" sz="1100" dirty="0" smtClean="0">
              <a:solidFill>
                <a:schemeClr val="bg1"/>
              </a:solidFill>
            </a:endParaRPr>
          </a:p>
          <a:p>
            <a:r>
              <a:rPr lang="pl-PL" sz="1100" dirty="0" smtClean="0">
                <a:solidFill>
                  <a:schemeClr val="bg1"/>
                </a:solidFill>
              </a:rPr>
              <a:t>Ne </a:t>
            </a:r>
            <a:r>
              <a:rPr lang="pl-PL" sz="1100" dirty="0" err="1">
                <a:solidFill>
                  <a:schemeClr val="bg1"/>
                </a:solidFill>
              </a:rPr>
              <a:t>planiramo</a:t>
            </a:r>
            <a:r>
              <a:rPr lang="pl-PL" sz="1100" dirty="0">
                <a:solidFill>
                  <a:schemeClr val="bg1"/>
                </a:solidFill>
              </a:rPr>
              <a:t> </a:t>
            </a:r>
            <a:r>
              <a:rPr lang="pl-PL" sz="1100" dirty="0" err="1">
                <a:solidFill>
                  <a:schemeClr val="bg1"/>
                </a:solidFill>
              </a:rPr>
              <a:t>izdvajanja</a:t>
            </a:r>
            <a:r>
              <a:rPr lang="pl-PL" sz="1100" dirty="0">
                <a:solidFill>
                  <a:schemeClr val="bg1"/>
                </a:solidFill>
              </a:rPr>
              <a:t> za </a:t>
            </a:r>
            <a:r>
              <a:rPr lang="pl-PL" sz="1100" dirty="0" err="1">
                <a:solidFill>
                  <a:schemeClr val="bg1"/>
                </a:solidFill>
              </a:rPr>
              <a:t>I&amp;R</a:t>
            </a:r>
            <a:endParaRPr lang="hr-HR" sz="11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08023" y="2463315"/>
            <a:ext cx="24064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b="1" dirty="0">
                <a:solidFill>
                  <a:schemeClr val="bg1"/>
                </a:solidFill>
              </a:rPr>
              <a:t>1-2 </a:t>
            </a:r>
            <a:r>
              <a:rPr lang="pl-PL" sz="1000" b="1" dirty="0" err="1" smtClean="0">
                <a:solidFill>
                  <a:schemeClr val="bg1"/>
                </a:solidFill>
              </a:rPr>
              <a:t>godine</a:t>
            </a:r>
            <a:r>
              <a:rPr lang="pl-PL" sz="1000" b="1" dirty="0" smtClean="0">
                <a:solidFill>
                  <a:schemeClr val="bg1"/>
                </a:solidFill>
              </a:rPr>
              <a:t>	     3-5 </a:t>
            </a:r>
            <a:r>
              <a:rPr lang="pl-PL" sz="1000" b="1" dirty="0" err="1" smtClean="0">
                <a:solidFill>
                  <a:schemeClr val="bg1"/>
                </a:solidFill>
              </a:rPr>
              <a:t>godina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10222754" y="3691786"/>
            <a:ext cx="1160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18</a:t>
            </a:r>
            <a:r>
              <a:rPr lang="hr-HR" sz="1600" dirty="0" smtClean="0">
                <a:solidFill>
                  <a:schemeClr val="bg1"/>
                </a:solidFill>
              </a:rPr>
              <a:t>%</a:t>
            </a:r>
            <a:r>
              <a:rPr lang="hr-HR" sz="1100" dirty="0" smtClean="0">
                <a:solidFill>
                  <a:schemeClr val="bg1"/>
                </a:solidFill>
              </a:rPr>
              <a:t> / 26%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222754" y="4485480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80%</a:t>
            </a:r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100" dirty="0">
                <a:solidFill>
                  <a:schemeClr val="bg1"/>
                </a:solidFill>
              </a:rPr>
              <a:t>/ </a:t>
            </a:r>
            <a:r>
              <a:rPr lang="hr-HR" sz="1100" dirty="0" smtClean="0">
                <a:solidFill>
                  <a:schemeClr val="bg1"/>
                </a:solidFill>
              </a:rPr>
              <a:t>67%</a:t>
            </a:r>
            <a:endParaRPr lang="en-US" sz="11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222754" y="5159756"/>
            <a:ext cx="535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</a:rPr>
              <a:t>2%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95118" y="3691786"/>
            <a:ext cx="1183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</a:rPr>
              <a:t>33% </a:t>
            </a:r>
            <a:r>
              <a:rPr lang="hr-HR" sz="1100" dirty="0" smtClean="0">
                <a:solidFill>
                  <a:schemeClr val="bg1"/>
                </a:solidFill>
              </a:rPr>
              <a:t>/ 40%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795118" y="4485480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 smtClean="0">
                <a:solidFill>
                  <a:schemeClr val="bg1"/>
                </a:solidFill>
              </a:rPr>
              <a:t>64%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100" dirty="0">
                <a:solidFill>
                  <a:schemeClr val="bg1"/>
                </a:solidFill>
              </a:rPr>
              <a:t>/ </a:t>
            </a:r>
            <a:r>
              <a:rPr lang="hr-HR" sz="1100" dirty="0" smtClean="0">
                <a:solidFill>
                  <a:schemeClr val="bg1"/>
                </a:solidFill>
              </a:rPr>
              <a:t>52%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795118" y="5159756"/>
            <a:ext cx="535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</a:rPr>
              <a:t>2%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69950" y="2628900"/>
            <a:ext cx="133350" cy="259595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8301" y="2411512"/>
            <a:ext cx="6562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sz="1000" dirty="0" smtClean="0">
                <a:solidFill>
                  <a:schemeClr val="bg1"/>
                </a:solidFill>
              </a:rPr>
              <a:t>Hrvatska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2647950" y="2540259"/>
            <a:ext cx="362330" cy="723641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68048" y="2351218"/>
            <a:ext cx="2652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sz="1000" dirty="0" smtClean="0">
                <a:solidFill>
                  <a:schemeClr val="bg1"/>
                </a:solidFill>
              </a:rPr>
              <a:t>EU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26474" y="6111688"/>
            <a:ext cx="123690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sz="1200" dirty="0" smtClean="0">
                <a:solidFill>
                  <a:schemeClr val="bg1"/>
                </a:solidFill>
              </a:rPr>
              <a:t>Hrvatska </a:t>
            </a:r>
            <a:r>
              <a:rPr lang="hr-HR" sz="1000" dirty="0" smtClean="0">
                <a:solidFill>
                  <a:schemeClr val="bg1"/>
                </a:solidFill>
              </a:rPr>
              <a:t>/ EU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96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Čimbenici </a:t>
            </a:r>
            <a:r>
              <a:rPr lang="hr-HR" dirty="0">
                <a:solidFill>
                  <a:schemeClr val="bg1"/>
                </a:solidFill>
              </a:rPr>
              <a:t>koji utječu na rashode za istraživanje i razvoj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469900" y="1000911"/>
            <a:ext cx="11252200" cy="289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chemeClr val="bg1"/>
                </a:solidFill>
              </a:rPr>
              <a:t>U </a:t>
            </a:r>
            <a:r>
              <a:rPr lang="pl-PL" b="1" dirty="0" err="1">
                <a:solidFill>
                  <a:schemeClr val="bg1"/>
                </a:solidFill>
              </a:rPr>
              <a:t>kojoj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će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mjeri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vanjski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čimbenici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navedeni</a:t>
            </a:r>
            <a:r>
              <a:rPr lang="pl-PL" b="1" dirty="0">
                <a:solidFill>
                  <a:schemeClr val="bg1"/>
                </a:solidFill>
              </a:rPr>
              <a:t> u </a:t>
            </a:r>
            <a:r>
              <a:rPr lang="pl-PL" b="1" dirty="0" err="1">
                <a:solidFill>
                  <a:schemeClr val="bg1"/>
                </a:solidFill>
              </a:rPr>
              <a:t>nastavku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utjecati</a:t>
            </a:r>
            <a:r>
              <a:rPr lang="pl-PL" b="1" dirty="0">
                <a:solidFill>
                  <a:schemeClr val="bg1"/>
                </a:solidFill>
              </a:rPr>
              <a:t> na </a:t>
            </a:r>
            <a:r>
              <a:rPr lang="pl-PL" b="1" dirty="0" err="1">
                <a:solidFill>
                  <a:schemeClr val="bg1"/>
                </a:solidFill>
              </a:rPr>
              <a:t>povećanje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Vaših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ulaganja</a:t>
            </a:r>
            <a:r>
              <a:rPr lang="pl-PL" b="1" dirty="0">
                <a:solidFill>
                  <a:schemeClr val="bg1"/>
                </a:solidFill>
              </a:rPr>
              <a:t> u </a:t>
            </a:r>
            <a:r>
              <a:rPr lang="pl-PL" b="1" dirty="0" err="1">
                <a:solidFill>
                  <a:schemeClr val="bg1"/>
                </a:solidFill>
              </a:rPr>
              <a:t>I&amp;R</a:t>
            </a:r>
            <a:r>
              <a:rPr lang="pl-PL" b="1" dirty="0">
                <a:solidFill>
                  <a:schemeClr val="bg1"/>
                </a:solidFill>
              </a:rPr>
              <a:t> u </a:t>
            </a:r>
            <a:r>
              <a:rPr lang="pl-PL" b="1" dirty="0" err="1">
                <a:solidFill>
                  <a:schemeClr val="bg1"/>
                </a:solidFill>
              </a:rPr>
              <a:t>nadolazećoj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godini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ili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dvije</a:t>
            </a:r>
            <a:r>
              <a:rPr lang="pl-PL" b="1" dirty="0">
                <a:solidFill>
                  <a:schemeClr val="bg1"/>
                </a:solidFill>
              </a:rPr>
              <a:t>?</a:t>
            </a:r>
            <a:endParaRPr lang="hr-HR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455842"/>
              </p:ext>
            </p:extLst>
          </p:nvPr>
        </p:nvGraphicFramePr>
        <p:xfrm>
          <a:off x="4416013" y="1379700"/>
          <a:ext cx="7354123" cy="512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469900" y="1532764"/>
            <a:ext cx="3946111" cy="1482259"/>
            <a:chOff x="469900" y="1532764"/>
            <a:chExt cx="3946111" cy="1482259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 bwMode="gray">
            <a:xfrm>
              <a:off x="469900" y="1532764"/>
              <a:ext cx="1482259" cy="1482259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b="1" dirty="0" smtClean="0">
                  <a:solidFill>
                    <a:srgbClr val="92D050"/>
                  </a:solidFill>
                </a:rPr>
                <a:t>76%</a:t>
              </a:r>
            </a:p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800" dirty="0" smtClean="0">
                  <a:solidFill>
                    <a:srgbClr val="89D8FF"/>
                  </a:solidFill>
                </a:rPr>
                <a:t>63%</a:t>
              </a:r>
            </a:p>
          </p:txBody>
        </p:sp>
        <p:cxnSp>
          <p:nvCxnSpPr>
            <p:cNvPr id="8" name="Elbow Connector 7"/>
            <p:cNvCxnSpPr>
              <a:stCxn id="2" idx="7"/>
            </p:cNvCxnSpPr>
            <p:nvPr/>
          </p:nvCxnSpPr>
          <p:spPr>
            <a:xfrm rot="16200000" flipH="1">
              <a:off x="2901739" y="583183"/>
              <a:ext cx="347619" cy="2680925"/>
            </a:xfrm>
            <a:prstGeom prst="bentConnector4">
              <a:avLst>
                <a:gd name="adj1" fmla="val -65762"/>
                <a:gd name="adj2" fmla="val 76786"/>
              </a:avLst>
            </a:prstGeom>
            <a:ln w="2222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081660" y="1880375"/>
            <a:ext cx="2270851" cy="1276815"/>
            <a:chOff x="2145160" y="1880375"/>
            <a:chExt cx="2270851" cy="1276815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 bwMode="gray">
            <a:xfrm>
              <a:off x="2145160" y="1880375"/>
              <a:ext cx="1276815" cy="1276815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2000" b="1" dirty="0" smtClean="0">
                  <a:solidFill>
                    <a:srgbClr val="92D050"/>
                  </a:solidFill>
                </a:rPr>
                <a:t>71%</a:t>
              </a:r>
            </a:p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800" dirty="0" smtClean="0">
                  <a:solidFill>
                    <a:srgbClr val="89D8FF"/>
                  </a:solidFill>
                </a:rPr>
                <a:t>50%</a:t>
              </a:r>
            </a:p>
          </p:txBody>
        </p:sp>
        <p:cxnSp>
          <p:nvCxnSpPr>
            <p:cNvPr id="20" name="Elbow Connector 19"/>
            <p:cNvCxnSpPr>
              <a:stCxn id="19" idx="6"/>
            </p:cNvCxnSpPr>
            <p:nvPr/>
          </p:nvCxnSpPr>
          <p:spPr>
            <a:xfrm flipV="1">
              <a:off x="3421975" y="2518782"/>
              <a:ext cx="994036" cy="1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69900" y="2866635"/>
            <a:ext cx="3808413" cy="1667560"/>
            <a:chOff x="469900" y="2866635"/>
            <a:chExt cx="3808413" cy="166756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 bwMode="gray">
            <a:xfrm>
              <a:off x="469900" y="3257380"/>
              <a:ext cx="1276815" cy="1276815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2000" b="1" dirty="0" smtClean="0">
                  <a:solidFill>
                    <a:srgbClr val="92D050"/>
                  </a:solidFill>
                </a:rPr>
                <a:t>44%</a:t>
              </a:r>
            </a:p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800" dirty="0" smtClean="0">
                  <a:solidFill>
                    <a:srgbClr val="89D8FF"/>
                  </a:solidFill>
                </a:rPr>
                <a:t>30%</a:t>
              </a:r>
            </a:p>
          </p:txBody>
        </p:sp>
        <p:cxnSp>
          <p:nvCxnSpPr>
            <p:cNvPr id="39" name="Elbow Connector 38"/>
            <p:cNvCxnSpPr/>
            <p:nvPr/>
          </p:nvCxnSpPr>
          <p:spPr>
            <a:xfrm flipV="1">
              <a:off x="1686159" y="2866635"/>
              <a:ext cx="2592154" cy="711882"/>
            </a:xfrm>
            <a:prstGeom prst="bentConnector3">
              <a:avLst>
                <a:gd name="adj1" fmla="val 74497"/>
              </a:avLst>
            </a:prstGeom>
            <a:ln w="2222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952158" y="3419584"/>
            <a:ext cx="2326155" cy="1765068"/>
            <a:chOff x="1952158" y="3419584"/>
            <a:chExt cx="2326155" cy="1765068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 bwMode="gray">
            <a:xfrm>
              <a:off x="1952158" y="3852652"/>
              <a:ext cx="1332000" cy="1332000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2000" b="1" dirty="0" smtClean="0">
                  <a:solidFill>
                    <a:srgbClr val="92D050"/>
                  </a:solidFill>
                </a:rPr>
                <a:t>49%</a:t>
              </a:r>
            </a:p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800" dirty="0" smtClean="0">
                  <a:solidFill>
                    <a:srgbClr val="89D8FF"/>
                  </a:solidFill>
                </a:rPr>
                <a:t>32%</a:t>
              </a:r>
            </a:p>
          </p:txBody>
        </p:sp>
        <p:cxnSp>
          <p:nvCxnSpPr>
            <p:cNvPr id="55" name="Elbow Connector 54"/>
            <p:cNvCxnSpPr/>
            <p:nvPr/>
          </p:nvCxnSpPr>
          <p:spPr>
            <a:xfrm flipV="1">
              <a:off x="3204332" y="3419584"/>
              <a:ext cx="1073981" cy="781857"/>
            </a:xfrm>
            <a:prstGeom prst="bentConnector3">
              <a:avLst>
                <a:gd name="adj1" fmla="val 55913"/>
              </a:avLst>
            </a:prstGeom>
            <a:ln w="2222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72621" y="5029200"/>
            <a:ext cx="3779891" cy="1245747"/>
            <a:chOff x="572621" y="5029200"/>
            <a:chExt cx="3779891" cy="1245747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 bwMode="gray">
            <a:xfrm>
              <a:off x="572621" y="5029200"/>
              <a:ext cx="1245747" cy="1245747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2000" b="1" dirty="0" smtClean="0">
                  <a:solidFill>
                    <a:srgbClr val="92D050"/>
                  </a:solidFill>
                </a:rPr>
                <a:t>4</a:t>
              </a:r>
              <a:r>
                <a:rPr lang="hr-HR" sz="2000" b="1" dirty="0" smtClean="0">
                  <a:solidFill>
                    <a:srgbClr val="92D050"/>
                  </a:solidFill>
                </a:rPr>
                <a:t>2</a:t>
              </a:r>
              <a:r>
                <a:rPr lang="en-US" sz="2000" b="1" dirty="0" smtClean="0">
                  <a:solidFill>
                    <a:srgbClr val="92D050"/>
                  </a:solidFill>
                </a:rPr>
                <a:t>%</a:t>
              </a:r>
            </a:p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hr-HR" sz="1800" dirty="0" smtClean="0">
                  <a:solidFill>
                    <a:srgbClr val="89D8FF"/>
                  </a:solidFill>
                </a:rPr>
                <a:t>29</a:t>
              </a:r>
              <a:r>
                <a:rPr lang="en-US" sz="1800" dirty="0" smtClean="0">
                  <a:solidFill>
                    <a:srgbClr val="89D8FF"/>
                  </a:solidFill>
                </a:rPr>
                <a:t>%</a:t>
              </a:r>
            </a:p>
          </p:txBody>
        </p:sp>
        <p:cxnSp>
          <p:nvCxnSpPr>
            <p:cNvPr id="63" name="Elbow Connector 62"/>
            <p:cNvCxnSpPr/>
            <p:nvPr/>
          </p:nvCxnSpPr>
          <p:spPr>
            <a:xfrm flipV="1">
              <a:off x="1746715" y="5029204"/>
              <a:ext cx="2605797" cy="342439"/>
            </a:xfrm>
            <a:prstGeom prst="bentConnector3">
              <a:avLst>
                <a:gd name="adj1" fmla="val 60235"/>
              </a:avLst>
            </a:prstGeom>
            <a:ln w="2222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237992" y="5377994"/>
            <a:ext cx="2422907" cy="1100594"/>
            <a:chOff x="2237992" y="5377994"/>
            <a:chExt cx="2422907" cy="1100594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 bwMode="gray">
            <a:xfrm>
              <a:off x="2237992" y="5512248"/>
              <a:ext cx="966340" cy="966340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hr-HR" sz="1400" b="1" dirty="0" smtClean="0">
                  <a:solidFill>
                    <a:srgbClr val="92D050"/>
                  </a:solidFill>
                </a:rPr>
                <a:t>40</a:t>
              </a:r>
              <a:r>
                <a:rPr lang="en-US" sz="1400" b="1" dirty="0" smtClean="0">
                  <a:solidFill>
                    <a:srgbClr val="92D050"/>
                  </a:solidFill>
                </a:rPr>
                <a:t>%</a:t>
              </a:r>
            </a:p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400" dirty="0" smtClean="0">
                  <a:solidFill>
                    <a:srgbClr val="89D8FF"/>
                  </a:solidFill>
                </a:rPr>
                <a:t>3</a:t>
              </a:r>
              <a:r>
                <a:rPr lang="hr-HR" sz="1400" dirty="0">
                  <a:solidFill>
                    <a:srgbClr val="89D8FF"/>
                  </a:solidFill>
                </a:rPr>
                <a:t>3</a:t>
              </a:r>
              <a:r>
                <a:rPr lang="en-US" sz="1400" dirty="0" smtClean="0">
                  <a:solidFill>
                    <a:srgbClr val="89D8FF"/>
                  </a:solidFill>
                </a:rPr>
                <a:t>%</a:t>
              </a:r>
            </a:p>
          </p:txBody>
        </p:sp>
        <p:cxnSp>
          <p:nvCxnSpPr>
            <p:cNvPr id="77" name="Elbow Connector 76"/>
            <p:cNvCxnSpPr>
              <a:stCxn id="69" idx="6"/>
            </p:cNvCxnSpPr>
            <p:nvPr/>
          </p:nvCxnSpPr>
          <p:spPr>
            <a:xfrm flipV="1">
              <a:off x="3204332" y="5377994"/>
              <a:ext cx="1456567" cy="617424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7885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bg1"/>
                </a:solidFill>
              </a:rPr>
              <a:t>Zatitita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intelektualnog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vlasništva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495301" y="1442202"/>
            <a:ext cx="7597773" cy="3669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1"/>
                </a:solidFill>
              </a:rPr>
              <a:t>Kojim</a:t>
            </a:r>
            <a:r>
              <a:rPr lang="pl-PL" b="1" dirty="0">
                <a:solidFill>
                  <a:schemeClr val="bg1"/>
                </a:solidFill>
              </a:rPr>
              <a:t> od </a:t>
            </a:r>
            <a:r>
              <a:rPr lang="pl-PL" b="1" dirty="0" err="1">
                <a:solidFill>
                  <a:schemeClr val="bg1"/>
                </a:solidFill>
              </a:rPr>
              <a:t>navedenih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mjera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štitite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intelektualno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vlasništvo</a:t>
            </a:r>
            <a:r>
              <a:rPr lang="pl-PL" b="1" dirty="0">
                <a:solidFill>
                  <a:schemeClr val="bg1"/>
                </a:solidFill>
              </a:rPr>
              <a:t> / know-how </a:t>
            </a:r>
            <a:r>
              <a:rPr lang="pl-PL" b="1" dirty="0" err="1">
                <a:solidFill>
                  <a:schemeClr val="bg1"/>
                </a:solidFill>
              </a:rPr>
              <a:t>Vaše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tvrtke</a:t>
            </a:r>
            <a:endParaRPr lang="hr-HR" b="1" dirty="0">
              <a:solidFill>
                <a:schemeClr val="bg1"/>
              </a:solidFill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953662"/>
              </p:ext>
            </p:extLst>
          </p:nvPr>
        </p:nvGraphicFramePr>
        <p:xfrm>
          <a:off x="375355" y="2297598"/>
          <a:ext cx="9232569" cy="400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20778"/>
              </p:ext>
            </p:extLst>
          </p:nvPr>
        </p:nvGraphicFramePr>
        <p:xfrm>
          <a:off x="1097471" y="2942503"/>
          <a:ext cx="31256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31773" y="2199206"/>
            <a:ext cx="9487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sz="1400" dirty="0" smtClean="0">
                <a:solidFill>
                  <a:schemeClr val="bg1"/>
                </a:solidFill>
              </a:rPr>
              <a:t>Hrvatska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4504" y="2209751"/>
            <a:ext cx="488578" cy="219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hr-HR" sz="1400" dirty="0" smtClean="0">
                <a:solidFill>
                  <a:schemeClr val="bg1"/>
                </a:solidFill>
              </a:rPr>
              <a:t>EU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97471" y="2499702"/>
            <a:ext cx="197929" cy="351448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34661" y="2454097"/>
            <a:ext cx="675339" cy="1014242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542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Zakon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 </a:t>
            </a:r>
            <a:r>
              <a:rPr lang="en-US" dirty="0" err="1">
                <a:solidFill>
                  <a:schemeClr val="bg1"/>
                </a:solidFill>
              </a:rPr>
              <a:t>državnoj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potpori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istraživačko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razvojne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projekte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469899" y="1487041"/>
            <a:ext cx="8263965" cy="277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 smtClean="0">
                <a:solidFill>
                  <a:schemeClr val="bg1"/>
                </a:solidFill>
              </a:rPr>
              <a:t>Jeste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li </a:t>
            </a:r>
            <a:r>
              <a:rPr lang="pl-PL" b="1" dirty="0" err="1">
                <a:solidFill>
                  <a:schemeClr val="bg1"/>
                </a:solidFill>
              </a:rPr>
              <a:t>upoznati</a:t>
            </a:r>
            <a:r>
              <a:rPr lang="pl-PL" b="1" dirty="0">
                <a:solidFill>
                  <a:schemeClr val="bg1"/>
                </a:solidFill>
              </a:rPr>
              <a:t> s </a:t>
            </a:r>
            <a:r>
              <a:rPr lang="pl-PL" b="1" dirty="0" err="1">
                <a:solidFill>
                  <a:schemeClr val="bg1"/>
                </a:solidFill>
              </a:rPr>
              <a:t>novim</a:t>
            </a:r>
            <a:r>
              <a:rPr lang="pl-PL" b="1" dirty="0">
                <a:solidFill>
                  <a:schemeClr val="bg1"/>
                </a:solidFill>
              </a:rPr>
              <a:t> Zakonom o </a:t>
            </a:r>
            <a:r>
              <a:rPr lang="pl-PL" b="1" dirty="0" err="1">
                <a:solidFill>
                  <a:schemeClr val="bg1"/>
                </a:solidFill>
              </a:rPr>
              <a:t>državnoj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potpori</a:t>
            </a:r>
            <a:r>
              <a:rPr lang="pl-PL" b="1" dirty="0">
                <a:solidFill>
                  <a:schemeClr val="bg1"/>
                </a:solidFill>
              </a:rPr>
              <a:t> za </a:t>
            </a:r>
            <a:r>
              <a:rPr lang="pl-PL" b="1" dirty="0" err="1">
                <a:solidFill>
                  <a:schemeClr val="bg1"/>
                </a:solidFill>
              </a:rPr>
              <a:t>istraživačko</a:t>
            </a:r>
            <a:r>
              <a:rPr lang="pl-PL" b="1" dirty="0">
                <a:solidFill>
                  <a:schemeClr val="bg1"/>
                </a:solidFill>
              </a:rPr>
              <a:t> - </a:t>
            </a:r>
            <a:r>
              <a:rPr lang="pl-PL" b="1" dirty="0" err="1">
                <a:solidFill>
                  <a:schemeClr val="bg1"/>
                </a:solidFill>
              </a:rPr>
              <a:t>razvojne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projekte</a:t>
            </a:r>
            <a:r>
              <a:rPr lang="pl-PL" b="1" dirty="0">
                <a:solidFill>
                  <a:schemeClr val="bg1"/>
                </a:solidFill>
              </a:rPr>
              <a:t>?</a:t>
            </a:r>
            <a:endParaRPr lang="hr-HR" b="1" dirty="0">
              <a:solidFill>
                <a:schemeClr val="bg1"/>
              </a:solidFill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941342"/>
              </p:ext>
            </p:extLst>
          </p:nvPr>
        </p:nvGraphicFramePr>
        <p:xfrm>
          <a:off x="362259" y="2114924"/>
          <a:ext cx="3544111" cy="364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487303" y="2139952"/>
            <a:ext cx="5853486" cy="3223562"/>
            <a:chOff x="4366279" y="2114924"/>
            <a:chExt cx="5853486" cy="3223562"/>
          </a:xfrm>
        </p:grpSpPr>
        <p:graphicFrame>
          <p:nvGraphicFramePr>
            <p:cNvPr id="31" name="Chart 3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77348411"/>
                </p:ext>
              </p:extLst>
            </p:nvPr>
          </p:nvGraphicFramePr>
          <p:xfrm>
            <a:off x="4612340" y="2114924"/>
            <a:ext cx="5244354" cy="31466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ound Diagonal Corner Rectangle 6"/>
            <p:cNvSpPr/>
            <p:nvPr/>
          </p:nvSpPr>
          <p:spPr bwMode="gray">
            <a:xfrm>
              <a:off x="4366279" y="2164980"/>
              <a:ext cx="5853486" cy="3173506"/>
            </a:xfrm>
            <a:prstGeom prst="round2DiagRect">
              <a:avLst>
                <a:gd name="adj1" fmla="val 16667"/>
                <a:gd name="adj2" fmla="val 3827"/>
              </a:avLst>
            </a:prstGeom>
            <a:noFill/>
            <a:ln w="1905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Isosceles Triangle 7"/>
          <p:cNvSpPr/>
          <p:nvPr/>
        </p:nvSpPr>
        <p:spPr bwMode="gray">
          <a:xfrm rot="5400000">
            <a:off x="3781984" y="3538818"/>
            <a:ext cx="591671" cy="484094"/>
          </a:xfrm>
          <a:prstGeom prst="triangle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63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US 16_9_Onscreen.potx" id="{82E929E5-07E3-4FFC-922B-1DC2D1592D72}" vid="{34A8941C-3B27-4420-B6D1-6520D4ABD3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Deloitte_16_9_Onscreen</Template>
  <TotalTime>2542</TotalTime>
  <Words>793</Words>
  <Application>Microsoft Office PowerPoint</Application>
  <PresentationFormat>Widescreen</PresentationFormat>
  <Paragraphs>170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Open Sans</vt:lpstr>
      <vt:lpstr>Verdana</vt:lpstr>
      <vt:lpstr>Wingdings 2</vt:lpstr>
      <vt:lpstr>Deloitte_US_Onscreen</vt:lpstr>
      <vt:lpstr>think-cell Slide</vt:lpstr>
      <vt:lpstr>Headline Verdana Bold</vt:lpstr>
      <vt:lpstr>Uvod</vt:lpstr>
      <vt:lpstr>Ključni nalazi</vt:lpstr>
      <vt:lpstr>Hrvatska</vt:lpstr>
      <vt:lpstr>Međunarodni statistički podaci - inovacija (najnoviji dostupni podaci) </vt:lpstr>
      <vt:lpstr>Rashodi za istraživanje i razvoj - sada i u budućnosti</vt:lpstr>
      <vt:lpstr>Čimbenici koji utječu na rashode za istraživanje i razvoj </vt:lpstr>
      <vt:lpstr>Zatitita intelektualnog vlasništva</vt:lpstr>
      <vt:lpstr>Zakon o državnoj potpori za istraživačko - razvojne projekte</vt:lpstr>
      <vt:lpstr>Şuradnja s trećim stranama</vt:lpstr>
      <vt:lpstr>Sprječavanja odljeva visoko kvalificirane radne snage</vt:lpstr>
      <vt:lpstr>Kontakt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Verdana Bold</dc:title>
  <dc:creator>Zivkovic-Supuk, Josip (HR - Zagreb)</dc:creator>
  <cp:lastModifiedBy>Ifkovic, Sonja</cp:lastModifiedBy>
  <cp:revision>67</cp:revision>
  <cp:lastPrinted>2014-06-25T02:16:22Z</cp:lastPrinted>
  <dcterms:created xsi:type="dcterms:W3CDTF">2018-11-05T11:37:58Z</dcterms:created>
  <dcterms:modified xsi:type="dcterms:W3CDTF">2019-04-05T15:13:02Z</dcterms:modified>
</cp:coreProperties>
</file>