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5" r:id="rId5"/>
    <p:sldId id="313" r:id="rId6"/>
    <p:sldId id="395" r:id="rId7"/>
    <p:sldId id="402" r:id="rId8"/>
    <p:sldId id="403" r:id="rId9"/>
    <p:sldId id="398" r:id="rId10"/>
    <p:sldId id="364" r:id="rId11"/>
    <p:sldId id="405" r:id="rId12"/>
    <p:sldId id="409" r:id="rId13"/>
    <p:sldId id="336" r:id="rId14"/>
    <p:sldId id="404" r:id="rId15"/>
    <p:sldId id="410" r:id="rId16"/>
    <p:sldId id="411" r:id="rId17"/>
    <p:sldId id="399" r:id="rId18"/>
    <p:sldId id="340" r:id="rId19"/>
  </p:sldIdLst>
  <p:sldSz cx="9144000" cy="6858000" type="screen4x3"/>
  <p:notesSz cx="7099300" cy="10234613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1000" kern="1200">
        <a:solidFill>
          <a:srgbClr val="ED1C24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ctr" rtl="0" fontAlgn="base">
      <a:spcBef>
        <a:spcPct val="50000"/>
      </a:spcBef>
      <a:spcAft>
        <a:spcPct val="0"/>
      </a:spcAft>
      <a:defRPr sz="1000" kern="1200">
        <a:solidFill>
          <a:srgbClr val="ED1C24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ctr" rtl="0" fontAlgn="base">
      <a:spcBef>
        <a:spcPct val="50000"/>
      </a:spcBef>
      <a:spcAft>
        <a:spcPct val="0"/>
      </a:spcAft>
      <a:defRPr sz="1000" kern="1200">
        <a:solidFill>
          <a:srgbClr val="ED1C24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ctr" rtl="0" fontAlgn="base">
      <a:spcBef>
        <a:spcPct val="50000"/>
      </a:spcBef>
      <a:spcAft>
        <a:spcPct val="0"/>
      </a:spcAft>
      <a:defRPr sz="1000" kern="1200">
        <a:solidFill>
          <a:srgbClr val="ED1C24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ctr" rtl="0" fontAlgn="base">
      <a:spcBef>
        <a:spcPct val="50000"/>
      </a:spcBef>
      <a:spcAft>
        <a:spcPct val="0"/>
      </a:spcAft>
      <a:defRPr sz="1000" kern="1200">
        <a:solidFill>
          <a:srgbClr val="ED1C24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000" kern="1200">
        <a:solidFill>
          <a:srgbClr val="ED1C24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000" kern="1200">
        <a:solidFill>
          <a:srgbClr val="ED1C24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000" kern="1200">
        <a:solidFill>
          <a:srgbClr val="ED1C24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000" kern="1200">
        <a:solidFill>
          <a:srgbClr val="ED1C24"/>
        </a:solidFill>
        <a:latin typeface="Calibri" panose="020F050202020403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sko Kustura" initials="BK" lastIdx="1" clrIdx="0">
    <p:extLst/>
  </p:cmAuthor>
  <p:cmAuthor id="2" name="Kristina Devčić" initials="KD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9"/>
    <a:srgbClr val="ED1C24"/>
    <a:srgbClr val="CC00FF"/>
    <a:srgbClr val="FF9900"/>
    <a:srgbClr val="F5FE84"/>
    <a:srgbClr val="B7D2B0"/>
    <a:srgbClr val="D1B9B1"/>
    <a:srgbClr val="DA251D"/>
    <a:srgbClr val="605D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85486" autoAdjust="0"/>
  </p:normalViewPr>
  <p:slideViewPr>
    <p:cSldViewPr>
      <p:cViewPr varScale="1">
        <p:scale>
          <a:sx n="55" d="100"/>
          <a:sy n="55" d="100"/>
        </p:scale>
        <p:origin x="146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1230"/>
    </p:cViewPr>
  </p:sorterViewPr>
  <p:notesViewPr>
    <p:cSldViewPr>
      <p:cViewPr varScale="1">
        <p:scale>
          <a:sx n="65" d="100"/>
          <a:sy n="65" d="100"/>
        </p:scale>
        <p:origin x="-2874" y="-10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6F0AB-03E1-48FF-B0C6-2DFDC2473A98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hr-HR"/>
        </a:p>
      </dgm:t>
    </dgm:pt>
    <dgm:pt modelId="{F153EF73-B07B-432E-B8D4-00E67E411BB8}">
      <dgm:prSet phldrT="[Text]" custT="1"/>
      <dgm:spPr>
        <a:xfrm>
          <a:off x="0" y="125797"/>
          <a:ext cx="5486400" cy="21586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hr-HR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1. O Sedam </a:t>
          </a:r>
          <a:r>
            <a:rPr lang="hr-HR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IT-u</a:t>
          </a:r>
        </a:p>
        <a:p>
          <a:r>
            <a:rPr lang="hr-HR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2. Strategija razvoja (tvrtka/proizvod)</a:t>
          </a:r>
        </a:p>
        <a:p>
          <a:r>
            <a:rPr lang="hr-HR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3. </a:t>
          </a:r>
          <a:r>
            <a:rPr lang="en-US" sz="2400" b="1" i="0" dirty="0" err="1" smtClean="0">
              <a:solidFill>
                <a:srgbClr val="FF0000"/>
              </a:solidFill>
              <a:latin typeface="Arial"/>
              <a:ea typeface="+mn-ea"/>
              <a:cs typeface="Arial"/>
            </a:rPr>
            <a:t>Operativni</a:t>
          </a:r>
          <a:r>
            <a:rPr lang="en-US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 </a:t>
          </a:r>
          <a:r>
            <a:rPr lang="en-US" sz="2400" b="1" i="0" dirty="0" err="1" smtClean="0">
              <a:solidFill>
                <a:srgbClr val="FF0000"/>
              </a:solidFill>
              <a:latin typeface="Arial"/>
              <a:ea typeface="+mn-ea"/>
              <a:cs typeface="Arial"/>
            </a:rPr>
            <a:t>programi</a:t>
          </a:r>
          <a:r>
            <a:rPr lang="en-US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 </a:t>
          </a:r>
          <a:r>
            <a:rPr lang="en-US" sz="2400" b="1" i="0" dirty="0" err="1" smtClean="0">
              <a:solidFill>
                <a:srgbClr val="FF0000"/>
              </a:solidFill>
              <a:latin typeface="Arial"/>
              <a:ea typeface="+mn-ea"/>
              <a:cs typeface="Arial"/>
            </a:rPr>
            <a:t>i</a:t>
          </a:r>
          <a:r>
            <a:rPr lang="en-US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 </a:t>
          </a:r>
          <a:r>
            <a:rPr lang="en-US" sz="2400" b="1" i="0" dirty="0" err="1" smtClean="0">
              <a:solidFill>
                <a:srgbClr val="FF0000"/>
              </a:solidFill>
              <a:latin typeface="Arial"/>
              <a:ea typeface="+mn-ea"/>
              <a:cs typeface="Arial"/>
            </a:rPr>
            <a:t>projekt</a:t>
          </a:r>
          <a:r>
            <a:rPr lang="hr-HR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i</a:t>
          </a:r>
        </a:p>
        <a:p>
          <a:r>
            <a:rPr lang="hr-HR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	Sufinanciranja</a:t>
          </a:r>
        </a:p>
        <a:p>
          <a:r>
            <a:rPr lang="hr-HR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	Ideja</a:t>
          </a:r>
        </a:p>
        <a:p>
          <a:r>
            <a:rPr lang="hr-HR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	Prijava</a:t>
          </a:r>
        </a:p>
        <a:p>
          <a:r>
            <a:rPr lang="hr-HR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	Provedba</a:t>
          </a:r>
          <a:r>
            <a:rPr lang="en-US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 </a:t>
          </a:r>
          <a:endParaRPr lang="hr-HR" sz="2400" b="1" i="0" dirty="0" smtClean="0">
            <a:solidFill>
              <a:srgbClr val="FF0000"/>
            </a:solidFill>
            <a:latin typeface="Arial"/>
            <a:ea typeface="+mn-ea"/>
            <a:cs typeface="Arial"/>
          </a:endParaRPr>
        </a:p>
        <a:p>
          <a:r>
            <a:rPr lang="hr-HR" sz="2400" b="1" i="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4. Zaključak</a:t>
          </a:r>
          <a:endParaRPr lang="hr-HR" sz="2400" b="1" i="0" dirty="0">
            <a:solidFill>
              <a:srgbClr val="FF0000"/>
            </a:solidFill>
            <a:latin typeface="Arial"/>
            <a:ea typeface="+mn-ea"/>
            <a:cs typeface="Arial"/>
          </a:endParaRPr>
        </a:p>
      </dgm:t>
    </dgm:pt>
    <dgm:pt modelId="{5505B478-EAD2-429A-8BED-552141324979}" type="parTrans" cxnId="{A351831E-2843-4C25-81B9-68F9197F4110}">
      <dgm:prSet/>
      <dgm:spPr/>
      <dgm:t>
        <a:bodyPr/>
        <a:lstStyle/>
        <a:p>
          <a:endParaRPr lang="hr-HR"/>
        </a:p>
      </dgm:t>
    </dgm:pt>
    <dgm:pt modelId="{87A2F371-AC83-4E9F-9F8C-E38059468AE9}" type="sibTrans" cxnId="{A351831E-2843-4C25-81B9-68F9197F4110}">
      <dgm:prSet/>
      <dgm:spPr/>
      <dgm:t>
        <a:bodyPr/>
        <a:lstStyle/>
        <a:p>
          <a:endParaRPr lang="hr-HR"/>
        </a:p>
      </dgm:t>
    </dgm:pt>
    <dgm:pt modelId="{D19CA021-6C37-4F18-BF0C-1E60894F297F}" type="pres">
      <dgm:prSet presAssocID="{56F6F0AB-03E1-48FF-B0C6-2DFDC2473A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B9707C0-9060-4AE8-B329-646046B8671C}" type="pres">
      <dgm:prSet presAssocID="{F153EF73-B07B-432E-B8D4-00E67E411BB8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hr-HR"/>
        </a:p>
      </dgm:t>
    </dgm:pt>
  </dgm:ptLst>
  <dgm:cxnLst>
    <dgm:cxn modelId="{A351831E-2843-4C25-81B9-68F9197F4110}" srcId="{56F6F0AB-03E1-48FF-B0C6-2DFDC2473A98}" destId="{F153EF73-B07B-432E-B8D4-00E67E411BB8}" srcOrd="0" destOrd="0" parTransId="{5505B478-EAD2-429A-8BED-552141324979}" sibTransId="{87A2F371-AC83-4E9F-9F8C-E38059468AE9}"/>
    <dgm:cxn modelId="{8B4B35CC-86CB-4F43-819A-1B27A588F782}" type="presOf" srcId="{F153EF73-B07B-432E-B8D4-00E67E411BB8}" destId="{8B9707C0-9060-4AE8-B329-646046B8671C}" srcOrd="0" destOrd="0" presId="urn:microsoft.com/office/officeart/2005/8/layout/vList2"/>
    <dgm:cxn modelId="{1794D102-A6FB-4118-8085-00DF42A62940}" type="presOf" srcId="{56F6F0AB-03E1-48FF-B0C6-2DFDC2473A98}" destId="{D19CA021-6C37-4F18-BF0C-1E60894F297F}" srcOrd="0" destOrd="0" presId="urn:microsoft.com/office/officeart/2005/8/layout/vList2"/>
    <dgm:cxn modelId="{6291BDC3-19B6-481D-A314-3547A140DC99}" type="presParOf" srcId="{D19CA021-6C37-4F18-BF0C-1E60894F297F}" destId="{8B9707C0-9060-4AE8-B329-646046B867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707C0-9060-4AE8-B329-646046B8671C}">
      <dsp:nvSpPr>
        <dsp:cNvPr id="0" name=""/>
        <dsp:cNvSpPr/>
      </dsp:nvSpPr>
      <dsp:spPr>
        <a:xfrm>
          <a:off x="0" y="815057"/>
          <a:ext cx="7992888" cy="3574350"/>
        </a:xfrm>
        <a:prstGeom prst="rect">
          <a:avLst/>
        </a:prstGeom>
        <a:solidFill>
          <a:schemeClr val="bg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1. O Sedam </a:t>
          </a:r>
          <a:r>
            <a:rPr lang="hr-HR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IT-u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2. Strategija razvoja (tvrtka/proizvod)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3. </a:t>
          </a:r>
          <a:r>
            <a:rPr lang="en-US" sz="2400" b="1" i="0" kern="1200" dirty="0" err="1" smtClean="0">
              <a:solidFill>
                <a:srgbClr val="FF0000"/>
              </a:solidFill>
              <a:latin typeface="Arial"/>
              <a:ea typeface="+mn-ea"/>
              <a:cs typeface="Arial"/>
            </a:rPr>
            <a:t>Operativni</a:t>
          </a:r>
          <a:r>
            <a:rPr lang="en-US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 </a:t>
          </a:r>
          <a:r>
            <a:rPr lang="en-US" sz="2400" b="1" i="0" kern="1200" dirty="0" err="1" smtClean="0">
              <a:solidFill>
                <a:srgbClr val="FF0000"/>
              </a:solidFill>
              <a:latin typeface="Arial"/>
              <a:ea typeface="+mn-ea"/>
              <a:cs typeface="Arial"/>
            </a:rPr>
            <a:t>programi</a:t>
          </a:r>
          <a:r>
            <a:rPr lang="en-US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 </a:t>
          </a:r>
          <a:r>
            <a:rPr lang="en-US" sz="2400" b="1" i="0" kern="1200" dirty="0" err="1" smtClean="0">
              <a:solidFill>
                <a:srgbClr val="FF0000"/>
              </a:solidFill>
              <a:latin typeface="Arial"/>
              <a:ea typeface="+mn-ea"/>
              <a:cs typeface="Arial"/>
            </a:rPr>
            <a:t>i</a:t>
          </a:r>
          <a:r>
            <a:rPr lang="en-US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 </a:t>
          </a:r>
          <a:r>
            <a:rPr lang="en-US" sz="2400" b="1" i="0" kern="1200" dirty="0" err="1" smtClean="0">
              <a:solidFill>
                <a:srgbClr val="FF0000"/>
              </a:solidFill>
              <a:latin typeface="Arial"/>
              <a:ea typeface="+mn-ea"/>
              <a:cs typeface="Arial"/>
            </a:rPr>
            <a:t>projekt</a:t>
          </a:r>
          <a:r>
            <a:rPr lang="hr-HR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	Sufinanciranja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	Ideja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	Prijava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	Provedba</a:t>
          </a:r>
          <a:r>
            <a:rPr lang="en-US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 </a:t>
          </a:r>
          <a:endParaRPr lang="hr-HR" sz="2400" b="1" i="0" kern="1200" dirty="0" smtClean="0">
            <a:solidFill>
              <a:srgbClr val="FF0000"/>
            </a:solidFill>
            <a:latin typeface="Arial"/>
            <a:ea typeface="+mn-ea"/>
            <a:cs typeface="Arial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1" i="0" kern="1200" dirty="0" smtClean="0">
              <a:solidFill>
                <a:srgbClr val="FF0000"/>
              </a:solidFill>
              <a:latin typeface="Arial"/>
              <a:ea typeface="+mn-ea"/>
              <a:cs typeface="Arial"/>
            </a:rPr>
            <a:t>4. Zaključak</a:t>
          </a:r>
          <a:endParaRPr lang="hr-HR" sz="2400" b="1" i="0" kern="1200" dirty="0">
            <a:solidFill>
              <a:srgbClr val="FF0000"/>
            </a:solidFill>
            <a:latin typeface="Arial"/>
            <a:ea typeface="+mn-ea"/>
            <a:cs typeface="Arial"/>
          </a:endParaRPr>
        </a:p>
      </dsp:txBody>
      <dsp:txXfrm>
        <a:off x="0" y="815057"/>
        <a:ext cx="7992888" cy="3574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9" tIns="49234" rIns="98469" bIns="49234" numCol="1" anchor="t" anchorCtr="0" compatLnSpc="1">
            <a:prstTxWarp prst="textNoShape">
              <a:avLst/>
            </a:prstTxWarp>
          </a:bodyPr>
          <a:lstStyle>
            <a:lvl1pPr algn="l" defTabSz="984131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37" y="1"/>
            <a:ext cx="307636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9" tIns="49234" rIns="98469" bIns="49234" numCol="1" anchor="t" anchorCtr="0" compatLnSpc="1">
            <a:prstTxWarp prst="textNoShape">
              <a:avLst/>
            </a:prstTxWarp>
          </a:bodyPr>
          <a:lstStyle>
            <a:lvl1pPr algn="r" defTabSz="984131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00"/>
            <a:ext cx="307636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9" tIns="49234" rIns="98469" bIns="49234" numCol="1" anchor="b" anchorCtr="0" compatLnSpc="1">
            <a:prstTxWarp prst="textNoShape">
              <a:avLst/>
            </a:prstTxWarp>
          </a:bodyPr>
          <a:lstStyle>
            <a:lvl1pPr algn="l" defTabSz="984131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prezentacija za...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37" y="9722800"/>
            <a:ext cx="307636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9" tIns="49234" rIns="98469" bIns="49234" numCol="1" anchor="b" anchorCtr="0" compatLnSpc="1">
            <a:prstTxWarp prst="textNoShape">
              <a:avLst/>
            </a:prstTxWarp>
          </a:bodyPr>
          <a:lstStyle>
            <a:lvl1pPr algn="r" defTabSz="983501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DEDCAFD1-33A6-4F14-9DCB-FFB63DE059DA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5220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636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9" tIns="49234" rIns="98469" bIns="49234" numCol="1" anchor="t" anchorCtr="0" compatLnSpc="1">
            <a:prstTxWarp prst="textNoShape">
              <a:avLst/>
            </a:prstTxWarp>
          </a:bodyPr>
          <a:lstStyle>
            <a:lvl1pPr algn="l" defTabSz="984131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636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9" tIns="49234" rIns="98469" bIns="49234" numCol="1" anchor="t" anchorCtr="0" compatLnSpc="1">
            <a:prstTxWarp prst="textNoShape">
              <a:avLst/>
            </a:prstTxWarp>
          </a:bodyPr>
          <a:lstStyle>
            <a:lvl1pPr algn="r" defTabSz="984131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00"/>
            <a:ext cx="5206153" cy="460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9" tIns="49234" rIns="98469" bIns="492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00"/>
            <a:ext cx="307636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9" tIns="49234" rIns="98469" bIns="49234" numCol="1" anchor="b" anchorCtr="0" compatLnSpc="1">
            <a:prstTxWarp prst="textNoShape">
              <a:avLst/>
            </a:prstTxWarp>
          </a:bodyPr>
          <a:lstStyle>
            <a:lvl1pPr algn="l" defTabSz="984131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GB"/>
              <a:t>prezentacija za...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00"/>
            <a:ext cx="3076363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69" tIns="49234" rIns="98469" bIns="49234" numCol="1" anchor="b" anchorCtr="0" compatLnSpc="1">
            <a:prstTxWarp prst="textNoShape">
              <a:avLst/>
            </a:prstTxWarp>
          </a:bodyPr>
          <a:lstStyle>
            <a:lvl1pPr algn="r" defTabSz="983501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517F55AB-6606-479F-991E-A9265645EFF4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5482469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x-none" dirty="0" smtClean="0"/>
          </a:p>
        </p:txBody>
      </p:sp>
    </p:spTree>
    <p:extLst>
      <p:ext uri="{BB962C8B-B14F-4D97-AF65-F5344CB8AC3E}">
        <p14:creationId xmlns:p14="http://schemas.microsoft.com/office/powerpoint/2010/main" val="1911264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prezentacija za...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F55AB-6606-479F-991E-A9265645EFF4}" type="slidenum">
              <a:rPr lang="en-GB" altLang="x-none" smtClean="0"/>
              <a:pPr/>
              <a:t>11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29534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prezentacija za...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F55AB-6606-479F-991E-A9265645EFF4}" type="slidenum">
              <a:rPr lang="en-GB" altLang="x-none" smtClean="0"/>
              <a:pPr/>
              <a:t>12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057452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prezentacija za...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F55AB-6606-479F-991E-A9265645EFF4}" type="slidenum">
              <a:rPr lang="en-GB" altLang="x-none" smtClean="0"/>
              <a:pPr/>
              <a:t>13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8088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x-none" smtClean="0"/>
          </a:p>
        </p:txBody>
      </p:sp>
      <p:sp>
        <p:nvSpPr>
          <p:cNvPr id="107524" name="Slide Number Placeholder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461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9696" indent="-296037" defTabSz="102461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84148" indent="-236830" defTabSz="102461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57807" indent="-236830" defTabSz="102461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31466" indent="-236830" defTabSz="102461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05126" indent="-236830" defTabSz="10246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78785" indent="-236830" defTabSz="10246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52444" indent="-236830" defTabSz="10246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26103" indent="-236830" defTabSz="10246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F262065-17D6-4FA6-9E9E-302E1DBF879D}" type="slidenum">
              <a:rPr lang="en-GB" altLang="x-none" sz="1300"/>
              <a:pPr>
                <a:spcBef>
                  <a:spcPct val="0"/>
                </a:spcBef>
              </a:pPr>
              <a:t>15</a:t>
            </a:fld>
            <a:endParaRPr lang="en-GB" altLang="x-none" sz="13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356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r-HR" altLang="x-none" smtClean="0"/>
          </a:p>
        </p:txBody>
      </p:sp>
      <p:sp>
        <p:nvSpPr>
          <p:cNvPr id="45060" name="Slide Number Placeholder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923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5451" indent="-286712" algn="l" defTabSz="9923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6848" indent="-229369" algn="l" defTabSz="9923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5587" indent="-229369" algn="l" defTabSz="9923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64325" indent="-229369" algn="l" defTabSz="99234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23064" indent="-229369" defTabSz="9923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81803" indent="-229369" defTabSz="9923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40543" indent="-229369" defTabSz="9923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99281" indent="-229369" defTabSz="9923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10D8E9-C08C-40BD-A107-CC8EE3A47F4B}" type="slidenum">
              <a:rPr lang="en-GB" altLang="x-none" sz="1300"/>
              <a:pPr algn="r" eaLnBrk="1" hangingPunct="1">
                <a:spcBef>
                  <a:spcPct val="0"/>
                </a:spcBef>
              </a:pPr>
              <a:t>3</a:t>
            </a:fld>
            <a:endParaRPr lang="en-GB" altLang="x-none" sz="1300"/>
          </a:p>
        </p:txBody>
      </p:sp>
    </p:spTree>
    <p:extLst>
      <p:ext uri="{BB962C8B-B14F-4D97-AF65-F5344CB8AC3E}">
        <p14:creationId xmlns:p14="http://schemas.microsoft.com/office/powerpoint/2010/main" val="2887560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prezentacija za...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F55AB-6606-479F-991E-A9265645EFF4}" type="slidenum">
              <a:rPr lang="en-GB" altLang="x-none" smtClean="0"/>
              <a:pPr/>
              <a:t>4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92902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hr-HR" altLang="x-none" dirty="0" smtClean="0">
              <a:latin typeface="+mn-lt"/>
            </a:endParaRPr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461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69696" indent="-296037" defTabSz="102461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84148" indent="-236830" defTabSz="102461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57807" indent="-236830" defTabSz="102461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31466" indent="-236830" defTabSz="1024617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05126" indent="-236830" defTabSz="10246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78785" indent="-236830" defTabSz="10246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52444" indent="-236830" defTabSz="10246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26103" indent="-236830" defTabSz="102461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5F5EE5C-C70D-4737-AFD8-1A7AD55AA833}" type="slidenum">
              <a:rPr lang="en-GB" altLang="x-none" sz="1300"/>
              <a:pPr>
                <a:spcBef>
                  <a:spcPct val="0"/>
                </a:spcBef>
              </a:pPr>
              <a:t>5</a:t>
            </a:fld>
            <a:endParaRPr lang="en-GB" altLang="x-none" sz="1300"/>
          </a:p>
        </p:txBody>
      </p:sp>
    </p:spTree>
    <p:extLst>
      <p:ext uri="{BB962C8B-B14F-4D97-AF65-F5344CB8AC3E}">
        <p14:creationId xmlns:p14="http://schemas.microsoft.com/office/powerpoint/2010/main" val="318829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x-none" dirty="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67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71341" indent="-296037" defTabSz="9867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87437" indent="-236830" defTabSz="9867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62742" indent="-236830" defTabSz="9867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38045" indent="-236830" defTabSz="9867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11704" indent="-236830" defTabSz="986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5363" indent="-236830" defTabSz="986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59023" indent="-236830" defTabSz="986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32682" indent="-236830" defTabSz="986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x-none" sz="1300"/>
              <a:t>prezentacija za...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67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71341" indent="-296037" defTabSz="9867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87437" indent="-236830" defTabSz="9867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62742" indent="-236830" defTabSz="9867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138045" indent="-236830" defTabSz="9867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611704" indent="-236830" defTabSz="986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85363" indent="-236830" defTabSz="986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559023" indent="-236830" defTabSz="986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032682" indent="-236830" defTabSz="9867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88E598B-FA41-47FF-AD48-8DE610FE9782}" type="slidenum">
              <a:rPr lang="en-GB" altLang="x-none" sz="1300"/>
              <a:pPr>
                <a:spcBef>
                  <a:spcPct val="0"/>
                </a:spcBef>
              </a:pPr>
              <a:t>6</a:t>
            </a:fld>
            <a:endParaRPr lang="en-GB" altLang="x-none" sz="1300"/>
          </a:p>
        </p:txBody>
      </p:sp>
    </p:spTree>
    <p:extLst>
      <p:ext uri="{BB962C8B-B14F-4D97-AF65-F5344CB8AC3E}">
        <p14:creationId xmlns:p14="http://schemas.microsoft.com/office/powerpoint/2010/main" val="1255113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prezentacija za...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F55AB-6606-479F-991E-A9265645EFF4}" type="slidenum">
              <a:rPr lang="en-GB" altLang="x-none" smtClean="0"/>
              <a:pPr/>
              <a:t>7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35952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Nova misija</a:t>
            </a:r>
            <a:r>
              <a:rPr lang="hr-HR" baseline="0" dirty="0" smtClean="0"/>
              <a:t> i vizija tvrtke. Ambiciozno!</a:t>
            </a:r>
          </a:p>
          <a:p>
            <a:r>
              <a:rPr lang="hr-HR" baseline="0" dirty="0" smtClean="0"/>
              <a:t>Neki od zaključaka koje je potrebno sprovesti.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prezentacija za...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F55AB-6606-479F-991E-A9265645EFF4}" type="slidenum">
              <a:rPr lang="en-GB" altLang="x-none" smtClean="0"/>
              <a:pPr/>
              <a:t>8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594487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Rezultat 4-5</a:t>
            </a:r>
            <a:r>
              <a:rPr lang="hr-HR" baseline="0" dirty="0" smtClean="0"/>
              <a:t> godina kasnije...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prezentacija za...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F55AB-6606-479F-991E-A9265645EFF4}" type="slidenum">
              <a:rPr lang="en-GB" altLang="x-none" smtClean="0"/>
              <a:pPr/>
              <a:t>9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06204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prezentacija za...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F55AB-6606-479F-991E-A9265645EFF4}" type="slidenum">
              <a:rPr lang="en-GB" altLang="x-none" smtClean="0"/>
              <a:pPr/>
              <a:t>10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80461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OCET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7772400" cy="2286016"/>
          </a:xfrm>
        </p:spPr>
        <p:txBody>
          <a:bodyPr anchor="t"/>
          <a:lstStyle>
            <a:lvl1pPr>
              <a:lnSpc>
                <a:spcPts val="9000"/>
              </a:lnSpc>
              <a:defRPr kumimoji="0" lang="en-US" sz="8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605226"/>
            <a:ext cx="6400800" cy="538154"/>
          </a:xfrm>
        </p:spPr>
        <p:txBody>
          <a:bodyPr/>
          <a:lstStyle>
            <a:lvl1pPr marL="0" indent="0" algn="l">
              <a:buNone/>
              <a:defRPr sz="1400" b="0" i="1" baseline="0">
                <a:solidFill>
                  <a:srgbClr val="ED1C24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85950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565525" y="6400800"/>
            <a:ext cx="529272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634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8550" y="468313"/>
            <a:ext cx="1943100" cy="477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0" y="468313"/>
            <a:ext cx="5676900" cy="477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565525" y="6400800"/>
            <a:ext cx="529272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148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68313"/>
            <a:ext cx="7315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19250" y="1125538"/>
            <a:ext cx="7772400" cy="4114800"/>
          </a:xfrm>
        </p:spPr>
        <p:txBody>
          <a:bodyPr/>
          <a:lstStyle/>
          <a:p>
            <a:pPr lvl="0"/>
            <a:endParaRPr lang="hr-HR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565525" y="6400800"/>
            <a:ext cx="529272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5789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19250" y="468313"/>
            <a:ext cx="7772400" cy="477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565525" y="6400800"/>
            <a:ext cx="529272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0727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68313"/>
            <a:ext cx="7315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250" y="1125538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565525" y="6400800"/>
            <a:ext cx="529272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9052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565525" y="6400800"/>
            <a:ext cx="529272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2678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315200" cy="533400"/>
          </a:xfrm>
        </p:spPr>
        <p:txBody>
          <a:bodyPr anchor="t"/>
          <a:lstStyle>
            <a:lvl1pPr>
              <a:def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00174"/>
            <a:ext cx="7772400" cy="4114800"/>
          </a:xfrm>
        </p:spPr>
        <p:txBody>
          <a:bodyPr/>
          <a:lstStyle>
            <a:lvl1pPr marL="180000" indent="-180000">
              <a:buClr>
                <a:srgbClr val="ED1C24"/>
              </a:buClr>
              <a:buSzPct val="75000"/>
              <a:defRPr lang="en-US" sz="1800" b="0" kern="120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360000" indent="-180000">
              <a:defRPr lang="en-US" sz="1500" kern="120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720000" indent="-180000">
              <a:buFont typeface="Calibri" pitchFamily="34" charset="0"/>
              <a:buChar char="–"/>
              <a:defRPr sz="1500">
                <a:solidFill>
                  <a:schemeClr val="bg2"/>
                </a:solidFill>
                <a:latin typeface="Calibri" pitchFamily="34" charset="0"/>
              </a:defRPr>
            </a:lvl3pPr>
            <a:lvl4pPr marL="1080000" indent="-180000">
              <a:defRPr sz="1500">
                <a:solidFill>
                  <a:schemeClr val="bg2"/>
                </a:solidFill>
                <a:latin typeface="Calibri" pitchFamily="34" charset="0"/>
              </a:defRPr>
            </a:lvl4pPr>
            <a:lvl5pPr marL="1440000" indent="-180000">
              <a:buFont typeface="Calibri" pitchFamily="34" charset="0"/>
              <a:buChar char="—"/>
              <a:defRPr sz="150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90535" y="0"/>
            <a:ext cx="1000117" cy="285752"/>
          </a:xfrm>
          <a:solidFill>
            <a:srgbClr val="ED1C24"/>
          </a:solidFill>
        </p:spPr>
        <p:txBody>
          <a:bodyPr anchor="b"/>
          <a:lstStyle>
            <a:lvl1pPr>
              <a:buNone/>
              <a:defRPr lang="en-US" sz="1000" b="0" kern="1200" dirty="0" smtClean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535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1535113"/>
            <a:ext cx="4040188" cy="393689"/>
          </a:xfr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None/>
              <a:defRPr lang="en-US" sz="1800" b="1" kern="1200" dirty="0" smtClean="0">
                <a:solidFill>
                  <a:srgbClr val="ED1C24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93689"/>
          </a:xfrm>
        </p:spPr>
        <p:txBody>
          <a:bodyPr/>
          <a:lstStyle>
            <a:lvl1pPr marL="0" indent="0">
              <a:buNone/>
              <a:defRPr lang="en-US" sz="1800" b="1" kern="1200" dirty="0" smtClean="0">
                <a:solidFill>
                  <a:srgbClr val="ED1C24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315200" cy="533400"/>
          </a:xfrm>
        </p:spPr>
        <p:txBody>
          <a:bodyPr/>
          <a:lstStyle>
            <a:lvl1pPr>
              <a:def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90535" y="0"/>
            <a:ext cx="1000117" cy="285752"/>
          </a:xfrm>
          <a:solidFill>
            <a:srgbClr val="ED1C24"/>
          </a:solidFill>
        </p:spPr>
        <p:txBody>
          <a:bodyPr anchor="b"/>
          <a:lstStyle>
            <a:lvl1pPr>
              <a:buNone/>
              <a:defRPr lang="en-US" sz="1000" b="0" kern="1200" dirty="0" smtClean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571472" y="1928802"/>
            <a:ext cx="4071966" cy="4214842"/>
          </a:xfrm>
        </p:spPr>
        <p:txBody>
          <a:bodyPr/>
          <a:lstStyle>
            <a:lvl1pPr marL="180000" indent="-180000">
              <a:buClr>
                <a:srgbClr val="ED1C24"/>
              </a:buClr>
              <a:buSzPct val="75000"/>
              <a:defRPr lang="en-US" sz="1800" b="0" kern="120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360000" indent="-180000">
              <a:defRPr lang="en-US" sz="1500" kern="120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720000" indent="-180000">
              <a:buFont typeface="Calibri" pitchFamily="34" charset="0"/>
              <a:buChar char="–"/>
              <a:defRPr sz="1500">
                <a:solidFill>
                  <a:schemeClr val="bg2"/>
                </a:solidFill>
                <a:latin typeface="Calibri" pitchFamily="34" charset="0"/>
              </a:defRPr>
            </a:lvl3pPr>
            <a:lvl4pPr marL="1080000" indent="-180000">
              <a:defRPr sz="1500">
                <a:solidFill>
                  <a:schemeClr val="bg2"/>
                </a:solidFill>
                <a:latin typeface="Calibri" pitchFamily="34" charset="0"/>
              </a:defRPr>
            </a:lvl4pPr>
            <a:lvl5pPr marL="1440000" indent="-180000">
              <a:buFont typeface="Calibri" pitchFamily="34" charset="0"/>
              <a:buChar char="—"/>
              <a:defRPr sz="150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43438" y="1928802"/>
            <a:ext cx="4071966" cy="4214842"/>
          </a:xfrm>
        </p:spPr>
        <p:txBody>
          <a:bodyPr/>
          <a:lstStyle>
            <a:lvl1pPr marL="180000" indent="-180000">
              <a:buClr>
                <a:srgbClr val="ED1C24"/>
              </a:buClr>
              <a:buSzPct val="75000"/>
              <a:defRPr lang="en-US" sz="1800" b="0" kern="120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360000" indent="-180000">
              <a:defRPr lang="en-US" sz="1500" kern="120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720000" indent="-180000">
              <a:buFont typeface="Calibri" pitchFamily="34" charset="0"/>
              <a:buChar char="–"/>
              <a:defRPr sz="1500">
                <a:solidFill>
                  <a:schemeClr val="bg2"/>
                </a:solidFill>
                <a:latin typeface="Calibri" pitchFamily="34" charset="0"/>
              </a:defRPr>
            </a:lvl3pPr>
            <a:lvl4pPr marL="1080000" indent="-180000">
              <a:defRPr sz="1500">
                <a:solidFill>
                  <a:schemeClr val="bg2"/>
                </a:solidFill>
                <a:latin typeface="Calibri" pitchFamily="34" charset="0"/>
              </a:defRPr>
            </a:lvl4pPr>
            <a:lvl5pPr marL="1440000" indent="-180000">
              <a:buFont typeface="Calibri" pitchFamily="34" charset="0"/>
              <a:buChar char="—"/>
              <a:defRPr sz="1500">
                <a:solidFill>
                  <a:schemeClr val="bg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06712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TIP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712788" y="1214438"/>
            <a:ext cx="4216400" cy="1571625"/>
            <a:chOff x="712761" y="1214438"/>
            <a:chExt cx="4216429" cy="1571625"/>
          </a:xfrm>
        </p:grpSpPr>
        <p:cxnSp>
          <p:nvCxnSpPr>
            <p:cNvPr id="7" name="Straight Connector 6"/>
            <p:cNvCxnSpPr/>
            <p:nvPr userDrawn="1"/>
          </p:nvCxnSpPr>
          <p:spPr>
            <a:xfrm rot="5400000">
              <a:off x="-72258" y="1999457"/>
              <a:ext cx="1571625" cy="1587"/>
            </a:xfrm>
            <a:prstGeom prst="line">
              <a:avLst/>
            </a:prstGeom>
            <a:ln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5400000">
              <a:off x="4142583" y="1999457"/>
              <a:ext cx="1571625" cy="1588"/>
            </a:xfrm>
            <a:prstGeom prst="line">
              <a:avLst/>
            </a:prstGeom>
            <a:ln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"/>
          <p:cNvGrpSpPr>
            <a:grpSpLocks/>
          </p:cNvGrpSpPr>
          <p:nvPr userDrawn="1"/>
        </p:nvGrpSpPr>
        <p:grpSpPr bwMode="auto">
          <a:xfrm>
            <a:off x="712788" y="3286125"/>
            <a:ext cx="5932487" cy="857250"/>
            <a:chOff x="712760" y="3000372"/>
            <a:chExt cx="5932515" cy="857250"/>
          </a:xfrm>
        </p:grpSpPr>
        <p:cxnSp>
          <p:nvCxnSpPr>
            <p:cNvPr id="10" name="Straight Connector 9"/>
            <p:cNvCxnSpPr/>
            <p:nvPr userDrawn="1"/>
          </p:nvCxnSpPr>
          <p:spPr>
            <a:xfrm rot="5400000">
              <a:off x="284929" y="3428203"/>
              <a:ext cx="857250" cy="1587"/>
            </a:xfrm>
            <a:prstGeom prst="line">
              <a:avLst/>
            </a:prstGeom>
            <a:ln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5400000">
              <a:off x="3250393" y="3428203"/>
              <a:ext cx="857250" cy="1587"/>
            </a:xfrm>
            <a:prstGeom prst="line">
              <a:avLst/>
            </a:prstGeom>
            <a:ln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rot="5400000">
              <a:off x="6215857" y="3428203"/>
              <a:ext cx="857250" cy="1587"/>
            </a:xfrm>
            <a:prstGeom prst="line">
              <a:avLst/>
            </a:prstGeom>
            <a:ln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9"/>
          <p:cNvGrpSpPr>
            <a:grpSpLocks/>
          </p:cNvGrpSpPr>
          <p:nvPr userDrawn="1"/>
        </p:nvGrpSpPr>
        <p:grpSpPr bwMode="auto">
          <a:xfrm>
            <a:off x="714375" y="4714875"/>
            <a:ext cx="6286500" cy="928688"/>
            <a:chOff x="714348" y="4714884"/>
            <a:chExt cx="6286544" cy="928688"/>
          </a:xfrm>
        </p:grpSpPr>
        <p:cxnSp>
          <p:nvCxnSpPr>
            <p:cNvPr id="14" name="Straight Connector 13"/>
            <p:cNvCxnSpPr/>
            <p:nvPr userDrawn="1"/>
          </p:nvCxnSpPr>
          <p:spPr>
            <a:xfrm rot="16200000" flipH="1">
              <a:off x="250004" y="5179228"/>
              <a:ext cx="928688" cy="0"/>
            </a:xfrm>
            <a:prstGeom prst="line">
              <a:avLst/>
            </a:prstGeom>
            <a:ln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 flipH="1">
              <a:off x="2345519" y="5179228"/>
              <a:ext cx="928688" cy="0"/>
            </a:xfrm>
            <a:prstGeom prst="line">
              <a:avLst/>
            </a:prstGeom>
            <a:ln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16200000" flipH="1">
              <a:off x="4441033" y="5179228"/>
              <a:ext cx="928688" cy="0"/>
            </a:xfrm>
            <a:prstGeom prst="line">
              <a:avLst/>
            </a:prstGeom>
            <a:ln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6536548" y="5179228"/>
              <a:ext cx="928688" cy="0"/>
            </a:xfrm>
            <a:prstGeom prst="line">
              <a:avLst/>
            </a:prstGeom>
            <a:ln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315200" cy="533400"/>
          </a:xfrm>
        </p:spPr>
        <p:txBody>
          <a:bodyPr anchor="t"/>
          <a:lstStyle>
            <a:lvl1pPr>
              <a:def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90535" y="0"/>
            <a:ext cx="1000117" cy="285752"/>
          </a:xfrm>
          <a:solidFill>
            <a:srgbClr val="ED1C24"/>
          </a:solidFill>
        </p:spPr>
        <p:txBody>
          <a:bodyPr anchor="b"/>
          <a:lstStyle>
            <a:lvl1pPr>
              <a:buNone/>
              <a:defRPr lang="en-US" sz="1000" b="0" kern="1200" dirty="0" smtClean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7616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1255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1650" y="11255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137527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485597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898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7099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5620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68313"/>
            <a:ext cx="7315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1255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x-none" smtClean="0"/>
              <a:t>c</a:t>
            </a:r>
            <a:r>
              <a:rPr lang="en-GB" altLang="x-none" smtClean="0"/>
              <a:t>lick to edit Master text styles</a:t>
            </a:r>
          </a:p>
          <a:p>
            <a:pPr lvl="1"/>
            <a:r>
              <a:rPr lang="en-GB" altLang="x-none" smtClean="0"/>
              <a:t>Second level</a:t>
            </a:r>
          </a:p>
          <a:p>
            <a:pPr lvl="2"/>
            <a:r>
              <a:rPr lang="en-GB" altLang="x-none" smtClean="0"/>
              <a:t>Third level</a:t>
            </a:r>
          </a:p>
          <a:p>
            <a:pPr lvl="3"/>
            <a:r>
              <a:rPr lang="en-GB" altLang="x-none" smtClean="0"/>
              <a:t>Fourth level</a:t>
            </a:r>
          </a:p>
          <a:p>
            <a:pPr lvl="4"/>
            <a:r>
              <a:rPr lang="en-GB" altLang="x-none" smtClean="0"/>
              <a:t>Fifth level</a:t>
            </a:r>
          </a:p>
        </p:txBody>
      </p:sp>
      <p:pic>
        <p:nvPicPr>
          <p:cNvPr id="1028" name="Picture 7" descr="ppt_pozadina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504" r:id="rId2"/>
    <p:sldLayoutId id="2147485505" r:id="rId3"/>
    <p:sldLayoutId id="2147485517" r:id="rId4"/>
    <p:sldLayoutId id="2147485506" r:id="rId5"/>
    <p:sldLayoutId id="2147485507" r:id="rId6"/>
    <p:sldLayoutId id="2147485518" r:id="rId7"/>
    <p:sldLayoutId id="2147485508" r:id="rId8"/>
    <p:sldLayoutId id="2147485509" r:id="rId9"/>
    <p:sldLayoutId id="2147485510" r:id="rId10"/>
    <p:sldLayoutId id="2147485511" r:id="rId11"/>
    <p:sldLayoutId id="2147485512" r:id="rId12"/>
    <p:sldLayoutId id="2147485513" r:id="rId13"/>
    <p:sldLayoutId id="2147485514" r:id="rId14"/>
    <p:sldLayoutId id="2147485515" r:id="rId15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C1C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C1C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C1C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C1C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C1C1C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C1C1C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C1C1C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C1C1C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C1C1C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A251D"/>
        </a:buClr>
        <a:buFont typeface="Wingdings" panose="05000000000000000000" pitchFamily="2" charset="2"/>
        <a:buChar char="§"/>
        <a:defRPr sz="2400" b="1">
          <a:solidFill>
            <a:srgbClr val="C1C1C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A251D"/>
        </a:buClr>
        <a:buChar char="–"/>
        <a:defRPr sz="2400">
          <a:solidFill>
            <a:srgbClr val="605D5C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A251D"/>
        </a:buClr>
        <a:buFont typeface="Wingdings" panose="05000000000000000000" pitchFamily="2" charset="2"/>
        <a:buChar char="§"/>
        <a:defRPr sz="2400">
          <a:solidFill>
            <a:srgbClr val="605D5C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A251D"/>
        </a:buClr>
        <a:buChar char="–"/>
        <a:defRPr sz="2400">
          <a:solidFill>
            <a:srgbClr val="605D5C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A251D"/>
        </a:buClr>
        <a:buSzPct val="65000"/>
        <a:buChar char="&gt;"/>
        <a:defRPr sz="2400">
          <a:solidFill>
            <a:srgbClr val="605D5C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A251D"/>
        </a:buClr>
        <a:buSzPct val="65000"/>
        <a:buChar char="&gt;"/>
        <a:defRPr sz="2400">
          <a:solidFill>
            <a:srgbClr val="605D5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A251D"/>
        </a:buClr>
        <a:buSzPct val="65000"/>
        <a:buChar char="&gt;"/>
        <a:defRPr sz="2400">
          <a:solidFill>
            <a:srgbClr val="605D5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A251D"/>
        </a:buClr>
        <a:buSzPct val="65000"/>
        <a:buChar char="&gt;"/>
        <a:defRPr sz="2400">
          <a:solidFill>
            <a:srgbClr val="605D5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A251D"/>
        </a:buClr>
        <a:buSzPct val="65000"/>
        <a:buChar char="&gt;"/>
        <a:defRPr sz="2400">
          <a:solidFill>
            <a:srgbClr val="605D5C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jpeg"/><Relationship Id="rId21" Type="http://schemas.openxmlformats.org/officeDocument/2006/relationships/image" Target="../media/image41.pn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20" Type="http://schemas.openxmlformats.org/officeDocument/2006/relationships/image" Target="../media/image40.jpe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24" Type="http://schemas.openxmlformats.org/officeDocument/2006/relationships/image" Target="../media/image44.jpe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jpeg"/><Relationship Id="rId19" Type="http://schemas.openxmlformats.org/officeDocument/2006/relationships/image" Target="../media/image39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zoran\Desktop\work\SedamIT\hitnaprez\ru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27384"/>
            <a:ext cx="10655117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4645025" y="5805488"/>
            <a:ext cx="4498975" cy="1052512"/>
          </a:xfrm>
        </p:spPr>
        <p:txBody>
          <a:bodyPr/>
          <a:lstStyle/>
          <a:p>
            <a:pPr algn="ctr">
              <a:lnSpc>
                <a:spcPct val="100000"/>
              </a:lnSpc>
              <a:defRPr/>
            </a:pPr>
            <a:r>
              <a:rPr lang="hr-HR" sz="6000" dirty="0">
                <a:solidFill>
                  <a:srgbClr val="605D5C"/>
                </a:solidFill>
                <a:ea typeface="MS PGothic" pitchFamily="34" charset="-128"/>
              </a:rPr>
              <a:t/>
            </a:r>
            <a:br>
              <a:rPr lang="hr-HR" sz="6000" dirty="0">
                <a:solidFill>
                  <a:srgbClr val="605D5C"/>
                </a:solidFill>
                <a:ea typeface="MS PGothic" pitchFamily="34" charset="-128"/>
              </a:rPr>
            </a:br>
            <a:r>
              <a:rPr lang="hr-HR" sz="8000" dirty="0">
                <a:solidFill>
                  <a:srgbClr val="605D5C"/>
                </a:solidFill>
                <a:ea typeface="MS PGothic" pitchFamily="34" charset="-128"/>
              </a:rPr>
              <a:t>                        </a:t>
            </a:r>
            <a:br>
              <a:rPr lang="hr-HR" sz="8000" dirty="0">
                <a:solidFill>
                  <a:srgbClr val="605D5C"/>
                </a:solidFill>
                <a:ea typeface="MS PGothic" pitchFamily="34" charset="-128"/>
              </a:rPr>
            </a:br>
            <a:endParaRPr sz="8000" dirty="0">
              <a:solidFill>
                <a:srgbClr val="605D5C"/>
              </a:solidFill>
              <a:ea typeface="MS PGothic" pitchFamily="34" charset="-128"/>
            </a:endParaRPr>
          </a:p>
        </p:txBody>
      </p:sp>
      <p:sp>
        <p:nvSpPr>
          <p:cNvPr id="5126" name="Rectangle 1"/>
          <p:cNvSpPr>
            <a:spLocks noChangeArrowheads="1"/>
          </p:cNvSpPr>
          <p:nvPr/>
        </p:nvSpPr>
        <p:spPr bwMode="auto">
          <a:xfrm>
            <a:off x="250486" y="116632"/>
            <a:ext cx="87849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DA251D"/>
              </a:buClr>
              <a:buFont typeface="Wingdings" panose="05000000000000000000" pitchFamily="2" charset="2"/>
              <a:buChar char="§"/>
              <a:defRPr sz="2400" b="1">
                <a:solidFill>
                  <a:srgbClr val="C1C1C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DA251D"/>
              </a:buClr>
              <a:buFont typeface="Wingdings" panose="05000000000000000000" pitchFamily="2" charset="2"/>
              <a:buChar char="§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DA251D"/>
              </a:buClr>
              <a:buChar char="–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hr-HR" sz="4800" dirty="0">
                <a:solidFill>
                  <a:schemeClr val="bg1"/>
                </a:solidFill>
                <a:latin typeface="Arial"/>
                <a:cs typeface="Arial"/>
              </a:rPr>
              <a:t>Iskustva i pogledi iz prakse razvoja softverskih rješenja</a:t>
            </a:r>
          </a:p>
        </p:txBody>
      </p:sp>
      <p:sp>
        <p:nvSpPr>
          <p:cNvPr id="2" name="TextBox 1"/>
          <p:cNvSpPr txBox="1"/>
          <p:nvPr/>
        </p:nvSpPr>
        <p:spPr bwMode="auto">
          <a:xfrm rot="16200000">
            <a:off x="5529609" y="2946449"/>
            <a:ext cx="677072" cy="720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square" lIns="91422" tIns="45711" rIns="91422" bIns="45711" rtlCol="0" anchor="ctr" anchorCtr="1">
            <a:spAutoFit/>
          </a:bodyPr>
          <a:lstStyle/>
          <a:p>
            <a:pPr algn="r">
              <a:spcBef>
                <a:spcPct val="50000"/>
              </a:spcBef>
            </a:pPr>
            <a:r>
              <a:rPr lang="hr-HR" sz="1600" b="1" dirty="0" smtClean="0">
                <a:solidFill>
                  <a:srgbClr val="FFFFFF"/>
                </a:solidFill>
                <a:latin typeface="Arial"/>
                <a:cs typeface="Arial"/>
              </a:rPr>
              <a:t>2. Stručna konferencija R&amp;D u hrvatskoj ICT industriji</a:t>
            </a:r>
            <a: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GB" sz="1600" b="1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hr-HR" sz="1600" b="1" dirty="0" smtClean="0">
                <a:solidFill>
                  <a:srgbClr val="FFFFFF"/>
                </a:solidFill>
                <a:latin typeface="Arial"/>
                <a:cs typeface="Arial"/>
              </a:rPr>
              <a:t>Travanj 2019</a:t>
            </a:r>
            <a:endParaRPr lang="hr-HR" sz="1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Untitled-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021287"/>
            <a:ext cx="1800336" cy="63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46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85184"/>
            <a:ext cx="6660232" cy="1438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8393016" cy="859046"/>
          </a:xfrm>
        </p:spPr>
        <p:txBody>
          <a:bodyPr/>
          <a:lstStyle/>
          <a:p>
            <a:r>
              <a:rPr lang="hr-HR" sz="2800" dirty="0">
                <a:solidFill>
                  <a:srgbClr val="FF0000"/>
                </a:solidFill>
              </a:rPr>
              <a:t>3</a:t>
            </a:r>
            <a:r>
              <a:rPr lang="hr-HR" sz="2800" dirty="0" smtClean="0"/>
              <a:t> Operativni </a:t>
            </a:r>
            <a:r>
              <a:rPr lang="hr-HR" sz="2800" dirty="0" smtClean="0"/>
              <a:t>programi i projekti – sufinanciranja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14400"/>
            <a:ext cx="8321008" cy="54109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Zakon o poticanju ulaganja </a:t>
            </a:r>
          </a:p>
          <a:p>
            <a:pPr>
              <a:lnSpc>
                <a:spcPct val="150000"/>
              </a:lnSpc>
            </a:pP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Eurostars 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(Hamag Bicro)</a:t>
            </a:r>
            <a:endParaRPr lang="hr-HR" sz="2400" dirty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Program </a:t>
            </a: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provjere inovativnog koncepta – </a:t>
            </a:r>
            <a:r>
              <a:rPr lang="hr-HR" sz="2400" dirty="0" err="1">
                <a:solidFill>
                  <a:schemeClr val="accent4"/>
                </a:solidFill>
                <a:latin typeface="Arial"/>
                <a:cs typeface="Arial"/>
              </a:rPr>
              <a:t>PoC</a:t>
            </a: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 (Hamag Bicro). 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Operativni program Konkurentnost i kohezija</a:t>
            </a:r>
          </a:p>
          <a:p>
            <a:pPr lvl="2">
              <a:lnSpc>
                <a:spcPct val="150000"/>
              </a:lnSpc>
            </a:pP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Povećanje </a:t>
            </a:r>
            <a:r>
              <a:rPr lang="hr-HR" sz="2000" dirty="0">
                <a:solidFill>
                  <a:schemeClr val="accent4"/>
                </a:solidFill>
                <a:latin typeface="Arial"/>
                <a:cs typeface="Arial"/>
              </a:rPr>
              <a:t>razvoja novih proizvoda i usluga koji proizlaze iz aktivnosti istraživanja i razvoja 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(MGPO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)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111552" y="6576247"/>
            <a:ext cx="4032448" cy="2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rtlCol="0" anchor="ctr" anchorCtr="1">
            <a:spAutoFit/>
          </a:bodyPr>
          <a:lstStyle/>
          <a:p>
            <a:pPr algn="l"/>
            <a:r>
              <a:rPr lang="hr-HR" sz="1050" b="1" dirty="0" smtClean="0">
                <a:solidFill>
                  <a:schemeClr val="bg1"/>
                </a:solidFill>
                <a:latin typeface="Arial"/>
                <a:cs typeface="Arial"/>
              </a:rPr>
              <a:t>3.</a:t>
            </a:r>
            <a:r>
              <a:rPr lang="ta-IN" sz="105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1050" b="1" dirty="0" smtClean="0">
                <a:solidFill>
                  <a:schemeClr val="bg1"/>
                </a:solidFill>
                <a:latin typeface="Arial"/>
                <a:cs typeface="Arial"/>
              </a:rPr>
              <a:t>Operativni programi i projekti</a:t>
            </a:r>
            <a:endParaRPr lang="hr-HR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461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8321008" cy="859046"/>
          </a:xfrm>
        </p:spPr>
        <p:txBody>
          <a:bodyPr/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3</a:t>
            </a:r>
            <a:r>
              <a:rPr lang="hr-HR" sz="2800" dirty="0" smtClean="0"/>
              <a:t> </a:t>
            </a:r>
            <a:r>
              <a:rPr lang="hr-HR" sz="2800" dirty="0"/>
              <a:t>Operativni programi i projekti </a:t>
            </a:r>
            <a:r>
              <a:rPr lang="hr-HR" sz="2800" dirty="0" smtClean="0"/>
              <a:t>– sufinanciranje</a:t>
            </a:r>
            <a:br>
              <a:rPr lang="hr-HR" sz="2800" dirty="0" smtClean="0"/>
            </a:br>
            <a:r>
              <a:rPr lang="hr-HR" sz="2800" u="sng" dirty="0" smtClean="0"/>
              <a:t>ideja</a:t>
            </a:r>
            <a:r>
              <a:rPr lang="hr-HR" sz="2800" dirty="0" smtClean="0"/>
              <a:t> / prijava / provedba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58416"/>
            <a:ext cx="8321008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400" b="1" dirty="0" smtClean="0">
                <a:solidFill>
                  <a:schemeClr val="accent4"/>
                </a:solidFill>
                <a:latin typeface="Arial"/>
                <a:cs typeface="Arial"/>
              </a:rPr>
              <a:t>Ideja za razvoj PL-a (proizvod/produktna linija)</a:t>
            </a:r>
          </a:p>
          <a:p>
            <a:pPr>
              <a:lnSpc>
                <a:spcPct val="150000"/>
              </a:lnSpc>
            </a:pPr>
            <a:r>
              <a:rPr lang="hr-HR" sz="2400" dirty="0" err="1" smtClean="0">
                <a:solidFill>
                  <a:schemeClr val="accent4"/>
                </a:solidFill>
                <a:latin typeface="Arial"/>
                <a:cs typeface="Arial"/>
              </a:rPr>
              <a:t>Roadmap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 (kratkoročno/dugoročno) i tržište (PL </a:t>
            </a:r>
            <a:r>
              <a:rPr lang="hr-HR" sz="2400" dirty="0" err="1" smtClean="0">
                <a:solidFill>
                  <a:schemeClr val="accent4"/>
                </a:solidFill>
                <a:latin typeface="Arial"/>
                <a:cs typeface="Arial"/>
              </a:rPr>
              <a:t>owner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Odobrenje (PL </a:t>
            </a:r>
            <a:r>
              <a:rPr lang="hr-HR" sz="2400" dirty="0" err="1" smtClean="0">
                <a:solidFill>
                  <a:schemeClr val="accent4"/>
                </a:solidFill>
                <a:latin typeface="Arial"/>
                <a:cs typeface="Arial"/>
              </a:rPr>
              <a:t>commitee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) ukoliko se radi o novom proizvodu/usluzi</a:t>
            </a:r>
            <a:endParaRPr lang="hr-HR" sz="24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hr-HR" sz="2400" b="1" dirty="0" err="1" smtClean="0">
                <a:solidFill>
                  <a:schemeClr val="accent4"/>
                </a:solidFill>
                <a:latin typeface="Arial"/>
                <a:cs typeface="Arial"/>
              </a:rPr>
              <a:t>Mapiranje</a:t>
            </a:r>
            <a:r>
              <a:rPr lang="hr-HR" sz="2400" b="1" dirty="0" smtClean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hr-HR" sz="2400" b="1" dirty="0" err="1" smtClean="0">
                <a:solidFill>
                  <a:schemeClr val="accent4"/>
                </a:solidFill>
                <a:latin typeface="Arial"/>
                <a:cs typeface="Arial"/>
              </a:rPr>
              <a:t>roadmapa</a:t>
            </a:r>
            <a:r>
              <a:rPr lang="hr-HR" sz="2400" b="1" dirty="0" smtClean="0">
                <a:solidFill>
                  <a:schemeClr val="accent4"/>
                </a:solidFill>
                <a:latin typeface="Arial"/>
                <a:cs typeface="Arial"/>
              </a:rPr>
              <a:t> proizvoda na natječaje za </a:t>
            </a:r>
            <a:r>
              <a:rPr lang="hr-HR" sz="2400" b="1" dirty="0" smtClean="0">
                <a:solidFill>
                  <a:schemeClr val="accent4"/>
                </a:solidFill>
                <a:latin typeface="Arial"/>
                <a:cs typeface="Arial"/>
              </a:rPr>
              <a:t>sufinanciranje</a:t>
            </a:r>
            <a:endParaRPr lang="hr-HR" sz="2400" b="1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111552" y="6576247"/>
            <a:ext cx="4032448" cy="2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rtlCol="0" anchor="ctr" anchorCtr="1">
            <a:spAutoFit/>
          </a:bodyPr>
          <a:lstStyle/>
          <a:p>
            <a:pPr algn="l"/>
            <a:r>
              <a:rPr lang="hr-HR" sz="1050" b="1" dirty="0" smtClean="0">
                <a:solidFill>
                  <a:schemeClr val="bg1"/>
                </a:solidFill>
                <a:latin typeface="Arial"/>
                <a:cs typeface="Arial"/>
              </a:rPr>
              <a:t>3.</a:t>
            </a:r>
            <a:r>
              <a:rPr lang="ta-IN" sz="105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1050" b="1" dirty="0" smtClean="0">
                <a:solidFill>
                  <a:schemeClr val="bg1"/>
                </a:solidFill>
                <a:latin typeface="Arial"/>
                <a:cs typeface="Arial"/>
              </a:rPr>
              <a:t>Operativni programi i projekti</a:t>
            </a:r>
            <a:endParaRPr lang="hr-HR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41168"/>
            <a:ext cx="4896544" cy="15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5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8321008" cy="859046"/>
          </a:xfrm>
        </p:spPr>
        <p:txBody>
          <a:bodyPr/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3</a:t>
            </a:r>
            <a:r>
              <a:rPr lang="hr-HR" sz="2800" dirty="0" smtClean="0"/>
              <a:t> </a:t>
            </a:r>
            <a:r>
              <a:rPr lang="hr-HR" sz="2800" dirty="0"/>
              <a:t>Operativni programi i projekti </a:t>
            </a:r>
            <a:r>
              <a:rPr lang="hr-HR" sz="2800" dirty="0" smtClean="0"/>
              <a:t>– sufinanciranje</a:t>
            </a:r>
            <a:br>
              <a:rPr lang="hr-HR" sz="2800" dirty="0" smtClean="0"/>
            </a:br>
            <a:r>
              <a:rPr lang="hr-HR" sz="2800" dirty="0" smtClean="0"/>
              <a:t>ideja / </a:t>
            </a:r>
            <a:r>
              <a:rPr lang="hr-HR" sz="2800" u="sng" dirty="0" smtClean="0"/>
              <a:t>prijava</a:t>
            </a:r>
            <a:r>
              <a:rPr lang="hr-HR" sz="2800" dirty="0" smtClean="0"/>
              <a:t> / provedba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58416"/>
            <a:ext cx="8321008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chemeClr val="accent4"/>
                </a:solidFill>
                <a:latin typeface="Arial"/>
                <a:cs typeface="Arial"/>
              </a:rPr>
              <a:t>Alociranje </a:t>
            </a:r>
            <a:r>
              <a:rPr lang="pl-PL" sz="2400" dirty="0">
                <a:solidFill>
                  <a:schemeClr val="accent4"/>
                </a:solidFill>
                <a:latin typeface="Arial"/>
                <a:cs typeface="Arial"/>
              </a:rPr>
              <a:t>vremena zaposlenika za pripremu prijave</a:t>
            </a:r>
          </a:p>
          <a:p>
            <a:pPr>
              <a:lnSpc>
                <a:spcPct val="150000"/>
              </a:lnSpc>
            </a:pPr>
            <a:r>
              <a:rPr lang="hr-HR" sz="2400" b="1" dirty="0" smtClean="0">
                <a:solidFill>
                  <a:schemeClr val="accent4"/>
                </a:solidFill>
                <a:latin typeface="Arial"/>
                <a:cs typeface="Arial"/>
              </a:rPr>
              <a:t>Pronalazak i dogovori sa partnerima</a:t>
            </a:r>
            <a:endParaRPr lang="hr-HR" sz="24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Pažljivo čitanje 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uputa natječaja i praćenje promjena</a:t>
            </a:r>
          </a:p>
          <a:p>
            <a:pPr>
              <a:lnSpc>
                <a:spcPct val="150000"/>
              </a:lnSpc>
            </a:pPr>
            <a:r>
              <a:rPr lang="hr-HR" sz="2400" b="1" dirty="0" smtClean="0">
                <a:solidFill>
                  <a:schemeClr val="accent4"/>
                </a:solidFill>
                <a:latin typeface="Arial"/>
                <a:cs typeface="Arial"/>
              </a:rPr>
              <a:t>Podrška linijskog menadžmenta </a:t>
            </a:r>
          </a:p>
          <a:p>
            <a:pPr>
              <a:lnSpc>
                <a:spcPct val="150000"/>
              </a:lnSpc>
            </a:pP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Biti </a:t>
            </a: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realan i konkretan u prijavi (ciljana tržišta, konkurencija, komparativna prednost, </a:t>
            </a:r>
            <a:r>
              <a:rPr lang="hr-HR" sz="2400" dirty="0" err="1">
                <a:solidFill>
                  <a:schemeClr val="accent4"/>
                </a:solidFill>
                <a:latin typeface="Arial"/>
                <a:cs typeface="Arial"/>
              </a:rPr>
              <a:t>market</a:t>
            </a: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hr-HR" sz="2400" dirty="0" err="1">
                <a:solidFill>
                  <a:schemeClr val="accent4"/>
                </a:solidFill>
                <a:latin typeface="Arial"/>
                <a:cs typeface="Arial"/>
              </a:rPr>
              <a:t>share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...)</a:t>
            </a: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Interna kontrola i evaluacija – neovisan, kritičan i 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realan</a:t>
            </a:r>
          </a:p>
          <a:p>
            <a:pPr>
              <a:lnSpc>
                <a:spcPct val="150000"/>
              </a:lnSpc>
            </a:pP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Opcionalni </a:t>
            </a: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vanjski konzultanti</a:t>
            </a:r>
          </a:p>
          <a:p>
            <a:pPr>
              <a:lnSpc>
                <a:spcPct val="150000"/>
              </a:lnSpc>
            </a:pPr>
            <a:endParaRPr lang="hr-HR" sz="240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111552" y="6576247"/>
            <a:ext cx="4032448" cy="2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rtlCol="0" anchor="ctr" anchorCtr="1">
            <a:spAutoFit/>
          </a:bodyPr>
          <a:lstStyle/>
          <a:p>
            <a:pPr algn="l"/>
            <a:r>
              <a:rPr lang="hr-HR" sz="1050" b="1" dirty="0" smtClean="0">
                <a:solidFill>
                  <a:schemeClr val="bg1"/>
                </a:solidFill>
                <a:latin typeface="Arial"/>
                <a:cs typeface="Arial"/>
              </a:rPr>
              <a:t>3.</a:t>
            </a:r>
            <a:r>
              <a:rPr lang="ta-IN" sz="105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1050" b="1" dirty="0" smtClean="0">
                <a:solidFill>
                  <a:schemeClr val="bg1"/>
                </a:solidFill>
                <a:latin typeface="Arial"/>
                <a:cs typeface="Arial"/>
              </a:rPr>
              <a:t>Operativni programi i projekti</a:t>
            </a:r>
            <a:endParaRPr lang="hr-HR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159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8321008" cy="859046"/>
          </a:xfrm>
        </p:spPr>
        <p:txBody>
          <a:bodyPr/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3</a:t>
            </a:r>
            <a:r>
              <a:rPr lang="hr-HR" sz="2800" dirty="0" smtClean="0"/>
              <a:t> </a:t>
            </a:r>
            <a:r>
              <a:rPr lang="hr-HR" sz="2800" dirty="0"/>
              <a:t>Operativni programi i projekti </a:t>
            </a:r>
            <a:r>
              <a:rPr lang="hr-HR" sz="2800" dirty="0" smtClean="0"/>
              <a:t>– sufinanciranje</a:t>
            </a:r>
            <a:br>
              <a:rPr lang="hr-HR" sz="2800" dirty="0" smtClean="0"/>
            </a:br>
            <a:r>
              <a:rPr lang="hr-HR" sz="2800" dirty="0" smtClean="0"/>
              <a:t>ideja / prijava / </a:t>
            </a:r>
            <a:r>
              <a:rPr lang="hr-HR" sz="2800" u="sng" dirty="0" smtClean="0"/>
              <a:t>provedba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258416"/>
            <a:ext cx="8104984" cy="51229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400" b="1" dirty="0" smtClean="0">
                <a:solidFill>
                  <a:schemeClr val="accent4"/>
                </a:solidFill>
                <a:latin typeface="Arial"/>
                <a:cs typeface="Arial"/>
              </a:rPr>
              <a:t>Administrativno zahtjevna</a:t>
            </a:r>
            <a:endParaRPr lang="hr-HR" sz="24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Centralizirano upravljanje 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i podrška linijskih menadžera</a:t>
            </a:r>
            <a:endParaRPr lang="hr-HR" sz="2400" dirty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Vanjski partneri za praćenje 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kompleksnijih projekata</a:t>
            </a:r>
            <a:endParaRPr lang="hr-HR" sz="2400" dirty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Zahtjevi za 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promjenu; prolaze ukoliko su dobro elaborirani, ali...</a:t>
            </a:r>
            <a:endParaRPr lang="hr-HR" sz="2400" dirty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Zahtjevi za nadoknadu 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sredstava; paziti na CF projekta</a:t>
            </a:r>
            <a:endParaRPr lang="hr-HR" sz="2400" dirty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hr-HR" sz="2400" b="1" dirty="0">
                <a:solidFill>
                  <a:schemeClr val="accent4"/>
                </a:solidFill>
                <a:latin typeface="Arial"/>
                <a:cs typeface="Arial"/>
              </a:rPr>
              <a:t>Upravljanje </a:t>
            </a:r>
            <a:r>
              <a:rPr lang="hr-HR" sz="2400" b="1" dirty="0" smtClean="0">
                <a:solidFill>
                  <a:schemeClr val="accent4"/>
                </a:solidFill>
                <a:latin typeface="Arial"/>
                <a:cs typeface="Arial"/>
              </a:rPr>
              <a:t>rizicima; aktivno u projektu</a:t>
            </a:r>
            <a:endParaRPr lang="hr-HR" sz="2400" b="1" dirty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Problemi i rješenja (i učenje) interno i sa partnerima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111552" y="6576247"/>
            <a:ext cx="4032448" cy="2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rtlCol="0" anchor="ctr" anchorCtr="1">
            <a:spAutoFit/>
          </a:bodyPr>
          <a:lstStyle/>
          <a:p>
            <a:pPr algn="l"/>
            <a:r>
              <a:rPr lang="hr-HR" sz="1050" b="1" dirty="0" smtClean="0">
                <a:solidFill>
                  <a:schemeClr val="bg1"/>
                </a:solidFill>
                <a:latin typeface="Arial"/>
                <a:cs typeface="Arial"/>
              </a:rPr>
              <a:t>3.</a:t>
            </a:r>
            <a:r>
              <a:rPr lang="ta-IN" sz="105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1050" b="1" dirty="0" smtClean="0">
                <a:solidFill>
                  <a:schemeClr val="bg1"/>
                </a:solidFill>
                <a:latin typeface="Arial"/>
                <a:cs typeface="Arial"/>
              </a:rPr>
              <a:t>Operativni programi i projekti</a:t>
            </a:r>
            <a:endParaRPr lang="hr-HR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412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7315200" cy="859046"/>
          </a:xfrm>
        </p:spPr>
        <p:txBody>
          <a:bodyPr/>
          <a:lstStyle/>
          <a:p>
            <a:r>
              <a:rPr lang="hr-HR" sz="2800" dirty="0">
                <a:solidFill>
                  <a:schemeClr val="tx1"/>
                </a:solidFill>
              </a:rPr>
              <a:t>4</a:t>
            </a:r>
            <a:r>
              <a:rPr lang="hr-HR" sz="2800" dirty="0" smtClean="0"/>
              <a:t> Zaključak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114400"/>
            <a:ext cx="8104984" cy="526692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2400" dirty="0">
                <a:solidFill>
                  <a:schemeClr val="accent4"/>
                </a:solidFill>
                <a:latin typeface="Arial"/>
                <a:cs typeface="Arial"/>
              </a:rPr>
              <a:t>Ulaganje u R&amp;D je nužno da bi ostali 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konkurentni</a:t>
            </a:r>
            <a:endParaRPr lang="hr-HR" sz="2400" dirty="0">
              <a:solidFill>
                <a:schemeClr val="accent4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Strateška odrednica je važna, provedba još i važnija</a:t>
            </a:r>
          </a:p>
          <a:p>
            <a:pPr>
              <a:lnSpc>
                <a:spcPct val="150000"/>
              </a:lnSpc>
            </a:pP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Izazovi </a:t>
            </a:r>
            <a:r>
              <a:rPr lang="hr-HR" sz="2400" i="1" dirty="0" err="1" smtClean="0">
                <a:solidFill>
                  <a:schemeClr val="accent4"/>
                </a:solidFill>
                <a:latin typeface="Arial"/>
                <a:cs typeface="Arial"/>
              </a:rPr>
              <a:t>Waterfall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 R&amp;D natječaja vs </a:t>
            </a:r>
            <a:r>
              <a:rPr lang="hr-HR" sz="2400" i="1" dirty="0" err="1" smtClean="0">
                <a:solidFill>
                  <a:schemeClr val="accent4"/>
                </a:solidFill>
                <a:latin typeface="Arial"/>
                <a:cs typeface="Arial"/>
              </a:rPr>
              <a:t>Agile</a:t>
            </a:r>
            <a:r>
              <a:rPr lang="hr-HR" sz="2400" i="1" dirty="0" smtClean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R&amp;D softvera</a:t>
            </a:r>
          </a:p>
          <a:p>
            <a:pPr>
              <a:lnSpc>
                <a:spcPct val="150000"/>
              </a:lnSpc>
            </a:pPr>
            <a:r>
              <a:rPr lang="hr-HR" sz="2400" dirty="0" smtClean="0">
                <a:solidFill>
                  <a:schemeClr val="accent4"/>
                </a:solidFill>
                <a:latin typeface="Arial"/>
                <a:cs typeface="Arial"/>
              </a:rPr>
              <a:t>Učimo tko nam i kako može pomoći u našim, komercijalno orijentiranim, R&amp;D projektima </a:t>
            </a:r>
            <a:endParaRPr lang="hr-HR" sz="240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111552" y="6576247"/>
            <a:ext cx="4032448" cy="2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rtlCol="0" anchor="ctr" anchorCtr="1">
            <a:spAutoFit/>
          </a:bodyPr>
          <a:lstStyle/>
          <a:p>
            <a:pPr algn="l"/>
            <a:r>
              <a:rPr lang="hr-HR" sz="1050" b="1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hr-HR" sz="1050" b="1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ta-IN" sz="105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hr-HR" sz="1050" b="1" dirty="0" smtClean="0">
                <a:solidFill>
                  <a:schemeClr val="bg1"/>
                </a:solidFill>
                <a:latin typeface="Arial"/>
                <a:cs typeface="Arial"/>
              </a:rPr>
              <a:t>Zaključak</a:t>
            </a:r>
            <a:endParaRPr lang="hr-HR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42" y="4933528"/>
            <a:ext cx="3152775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80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1"/>
          <p:cNvSpPr>
            <a:spLocks noChangeArrowheads="1"/>
          </p:cNvSpPr>
          <p:nvPr/>
        </p:nvSpPr>
        <p:spPr bwMode="auto">
          <a:xfrm>
            <a:off x="3762375" y="3305175"/>
            <a:ext cx="2135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A251D"/>
              </a:buClr>
              <a:buFont typeface="Wingdings" panose="05000000000000000000" pitchFamily="2" charset="2"/>
              <a:buChar char="§"/>
              <a:defRPr sz="2400" b="1">
                <a:solidFill>
                  <a:srgbClr val="C1C1C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A251D"/>
              </a:buClr>
              <a:buChar char="–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A251D"/>
              </a:buClr>
              <a:buFont typeface="Wingdings" panose="05000000000000000000" pitchFamily="2" charset="2"/>
              <a:buChar char="§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A251D"/>
              </a:buClr>
              <a:buChar char="–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000" b="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x-none" sz="1000" b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6502" name="Rectangle 2"/>
          <p:cNvSpPr>
            <a:spLocks noChangeArrowheads="1"/>
          </p:cNvSpPr>
          <p:nvPr/>
        </p:nvSpPr>
        <p:spPr bwMode="auto">
          <a:xfrm>
            <a:off x="3762375" y="3305175"/>
            <a:ext cx="2135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A251D"/>
              </a:buClr>
              <a:buFont typeface="Wingdings" panose="05000000000000000000" pitchFamily="2" charset="2"/>
              <a:buChar char="§"/>
              <a:defRPr sz="2400" b="1">
                <a:solidFill>
                  <a:srgbClr val="C1C1C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A251D"/>
              </a:buClr>
              <a:buChar char="–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A251D"/>
              </a:buClr>
              <a:buFont typeface="Wingdings" panose="05000000000000000000" pitchFamily="2" charset="2"/>
              <a:buChar char="§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A251D"/>
              </a:buClr>
              <a:buChar char="–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x-none" sz="1000" b="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x-none" sz="1000" b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472" y="188640"/>
            <a:ext cx="7315200" cy="859046"/>
          </a:xfrm>
        </p:spPr>
        <p:txBody>
          <a:bodyPr/>
          <a:lstStyle/>
          <a:p>
            <a:r>
              <a:rPr lang="hr-HR" sz="2800" dirty="0" smtClean="0"/>
              <a:t>Hvala na pažnji...</a:t>
            </a:r>
            <a:endParaRPr lang="en-US" sz="2800" dirty="0"/>
          </a:p>
        </p:txBody>
      </p:sp>
      <p:pic>
        <p:nvPicPr>
          <p:cNvPr id="2" name="Picture 1" descr="noun_582931_c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76872"/>
            <a:ext cx="2672737" cy="267273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364088" y="5589240"/>
            <a:ext cx="3600400" cy="85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1C1C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1C1C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1C1C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C1C1C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1C1C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1C1C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1C1C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C1C1C1"/>
                </a:solidFill>
                <a:latin typeface="Tahoma" pitchFamily="34" charset="0"/>
              </a:defRPr>
            </a:lvl9pPr>
          </a:lstStyle>
          <a:p>
            <a:pPr algn="r"/>
            <a:r>
              <a:rPr lang="hr-HR" sz="1800" dirty="0" smtClean="0"/>
              <a:t>Dario Sekula;</a:t>
            </a:r>
          </a:p>
          <a:p>
            <a:pPr algn="r"/>
            <a:r>
              <a:rPr lang="hr-HR" sz="1800" smtClean="0"/>
              <a:t>direktor sektora, </a:t>
            </a:r>
            <a:r>
              <a:rPr lang="hr-HR" sz="1800" dirty="0" smtClean="0"/>
              <a:t>EU program; dario.sekula@sedamit.hr;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1547197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22829"/>
            <a:ext cx="7315200" cy="944951"/>
          </a:xfrm>
        </p:spPr>
        <p:txBody>
          <a:bodyPr/>
          <a:lstStyle/>
          <a:p>
            <a:r>
              <a:rPr lang="hr-HR" sz="2800" dirty="0" smtClean="0">
                <a:solidFill>
                  <a:srgbClr val="0D0D0D"/>
                </a:solidFill>
              </a:rPr>
              <a:t>Sadržaj</a:t>
            </a:r>
            <a:endParaRPr lang="en-US" sz="2800" dirty="0">
              <a:solidFill>
                <a:srgbClr val="0D0D0D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52372683"/>
              </p:ext>
            </p:extLst>
          </p:nvPr>
        </p:nvGraphicFramePr>
        <p:xfrm>
          <a:off x="539552" y="1104856"/>
          <a:ext cx="7992888" cy="520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6112971" y="6578522"/>
            <a:ext cx="4435693" cy="2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rtlCol="0" anchor="ctr" anchorCtr="1">
            <a:spAutoFit/>
          </a:bodyPr>
          <a:lstStyle/>
          <a:p>
            <a:pPr algn="l"/>
            <a:r>
              <a:rPr lang="hr-HR" sz="1050" dirty="0" smtClean="0">
                <a:solidFill>
                  <a:schemeClr val="bg1"/>
                </a:solidFill>
                <a:latin typeface="Arial"/>
                <a:cs typeface="Arial"/>
              </a:rPr>
              <a:t>SADRŽAJ</a:t>
            </a:r>
            <a:endParaRPr lang="hr-HR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611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66" y="3659409"/>
            <a:ext cx="1185261" cy="11852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29000"/>
            <a:ext cx="1184373" cy="1184373"/>
          </a:xfrm>
          <a:prstGeom prst="rect">
            <a:avLst/>
          </a:prstGeom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5288519"/>
            <a:ext cx="734999" cy="61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3" name="Group 2"/>
          <p:cNvGrpSpPr>
            <a:grpSpLocks/>
          </p:cNvGrpSpPr>
          <p:nvPr/>
        </p:nvGrpSpPr>
        <p:grpSpPr bwMode="auto">
          <a:xfrm>
            <a:off x="2339752" y="5145638"/>
            <a:ext cx="928917" cy="898470"/>
            <a:chOff x="3097530" y="4857750"/>
            <a:chExt cx="1260158" cy="1143000"/>
          </a:xfrm>
        </p:grpSpPr>
        <p:pic>
          <p:nvPicPr>
            <p:cNvPr id="20495" name="Picture 13" descr="\\elendil\Document\ikevo\My Documents\My Pictures\CCIE_routswitch\JPEG\300x300px\ccie_routeswitch_large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250" y="4857750"/>
              <a:ext cx="121443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97530" y="4857750"/>
              <a:ext cx="52374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sr-Latn-CS">
                <a:solidFill>
                  <a:srgbClr val="FFFFFF"/>
                </a:solidFill>
                <a:ea typeface="MS PGothic" pitchFamily="34" charset="-128"/>
              </a:endParaRPr>
            </a:p>
          </p:txBody>
        </p:sp>
      </p:grp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35844"/>
            <a:ext cx="1056222" cy="51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11188" y="5339724"/>
            <a:ext cx="7777162" cy="510300"/>
            <a:chOff x="611188" y="1336675"/>
            <a:chExt cx="7777162" cy="510300"/>
          </a:xfrm>
        </p:grpSpPr>
        <p:cxnSp>
          <p:nvCxnSpPr>
            <p:cNvPr id="19" name="Straight Connector 78"/>
            <p:cNvCxnSpPr>
              <a:cxnSpLocks noChangeShapeType="1"/>
            </p:cNvCxnSpPr>
            <p:nvPr/>
          </p:nvCxnSpPr>
          <p:spPr bwMode="auto">
            <a:xfrm rot="16200000" flipH="1">
              <a:off x="356038" y="1591825"/>
              <a:ext cx="510300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1911470" y="1591825"/>
              <a:ext cx="510300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80"/>
            <p:cNvCxnSpPr>
              <a:cxnSpLocks noChangeShapeType="1"/>
            </p:cNvCxnSpPr>
            <p:nvPr/>
          </p:nvCxnSpPr>
          <p:spPr bwMode="auto">
            <a:xfrm rot="16200000" flipH="1">
              <a:off x="5022335" y="1591825"/>
              <a:ext cx="510300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81"/>
            <p:cNvCxnSpPr>
              <a:cxnSpLocks noChangeShapeType="1"/>
            </p:cNvCxnSpPr>
            <p:nvPr/>
          </p:nvCxnSpPr>
          <p:spPr bwMode="auto">
            <a:xfrm rot="16200000" flipH="1">
              <a:off x="6577768" y="1591825"/>
              <a:ext cx="510300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82"/>
            <p:cNvCxnSpPr>
              <a:cxnSpLocks noChangeShapeType="1"/>
            </p:cNvCxnSpPr>
            <p:nvPr/>
          </p:nvCxnSpPr>
          <p:spPr bwMode="auto">
            <a:xfrm rot="16200000" flipH="1">
              <a:off x="8133200" y="1591825"/>
              <a:ext cx="510300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83"/>
            <p:cNvCxnSpPr>
              <a:cxnSpLocks noChangeShapeType="1"/>
            </p:cNvCxnSpPr>
            <p:nvPr/>
          </p:nvCxnSpPr>
          <p:spPr bwMode="auto">
            <a:xfrm rot="16200000" flipH="1">
              <a:off x="3466903" y="1591825"/>
              <a:ext cx="510300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571472" y="222829"/>
            <a:ext cx="7315200" cy="944951"/>
          </a:xfrm>
        </p:spPr>
        <p:txBody>
          <a:bodyPr/>
          <a:lstStyle/>
          <a:p>
            <a:r>
              <a:rPr lang="hr-HR" sz="2800" dirty="0" smtClean="0">
                <a:solidFill>
                  <a:srgbClr val="FF0000"/>
                </a:solidFill>
              </a:rPr>
              <a:t>1</a:t>
            </a:r>
            <a:r>
              <a:rPr lang="hr-HR" sz="2800" dirty="0" smtClean="0">
                <a:solidFill>
                  <a:srgbClr val="0D0D0D"/>
                </a:solidFill>
              </a:rPr>
              <a:t> O </a:t>
            </a:r>
            <a:r>
              <a:rPr lang="hr-HR" sz="2800" dirty="0">
                <a:solidFill>
                  <a:srgbClr val="0D0D0D"/>
                </a:solidFill>
              </a:rPr>
              <a:t>Sedam </a:t>
            </a:r>
            <a:r>
              <a:rPr lang="hr-HR" sz="2800" dirty="0" smtClean="0">
                <a:solidFill>
                  <a:srgbClr val="0D0D0D"/>
                </a:solidFill>
              </a:rPr>
              <a:t>IT-u</a:t>
            </a:r>
            <a:endParaRPr lang="hr-HR" sz="2800" dirty="0">
              <a:solidFill>
                <a:srgbClr val="0D0D0D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88060" y="1484778"/>
            <a:ext cx="2428866" cy="1457319"/>
          </a:xfrm>
          <a:custGeom>
            <a:avLst/>
            <a:gdLst>
              <a:gd name="connsiteX0" fmla="*/ 0 w 2428866"/>
              <a:gd name="connsiteY0" fmla="*/ 0 h 1457319"/>
              <a:gd name="connsiteX1" fmla="*/ 2428866 w 2428866"/>
              <a:gd name="connsiteY1" fmla="*/ 0 h 1457319"/>
              <a:gd name="connsiteX2" fmla="*/ 2428866 w 2428866"/>
              <a:gd name="connsiteY2" fmla="*/ 1457319 h 1457319"/>
              <a:gd name="connsiteX3" fmla="*/ 0 w 2428866"/>
              <a:gd name="connsiteY3" fmla="*/ 1457319 h 1457319"/>
              <a:gd name="connsiteX4" fmla="*/ 0 w 2428866"/>
              <a:gd name="connsiteY4" fmla="*/ 0 h 14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66" h="1457319">
                <a:moveTo>
                  <a:pt x="0" y="0"/>
                </a:moveTo>
                <a:lnTo>
                  <a:pt x="2428866" y="0"/>
                </a:lnTo>
                <a:lnTo>
                  <a:pt x="2428866" y="1457319"/>
                </a:lnTo>
                <a:lnTo>
                  <a:pt x="0" y="14573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300" b="1" i="0" kern="1200" dirty="0" smtClean="0">
                <a:solidFill>
                  <a:srgbClr val="FF0000"/>
                </a:solidFill>
                <a:latin typeface="Arial"/>
                <a:cs typeface="Arial"/>
              </a:rPr>
              <a:t>Misija</a:t>
            </a:r>
            <a:r>
              <a:rPr lang="ta-IN" sz="1300" b="1" i="0" kern="120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ta-IN" sz="1300" b="1" i="0" kern="12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hr-HR" sz="1300" b="0" i="0" kern="1200" dirty="0" smtClean="0">
                <a:solidFill>
                  <a:schemeClr val="accent4"/>
                </a:solidFill>
                <a:latin typeface="Arial"/>
                <a:cs typeface="Arial"/>
              </a:rPr>
              <a:t>Inovacijama stvaramo vrijednost za korisnike.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300" b="1" i="0" kern="1200" dirty="0" smtClean="0">
                <a:solidFill>
                  <a:srgbClr val="FF0000"/>
                </a:solidFill>
                <a:latin typeface="Arial"/>
                <a:cs typeface="Arial"/>
              </a:rPr>
              <a:t>Vizija</a:t>
            </a:r>
            <a:r>
              <a:rPr lang="ta-IN" sz="1300" b="1" i="0" kern="1200" dirty="0" smtClean="0">
                <a:solidFill>
                  <a:srgbClr val="FF0000"/>
                </a:solidFill>
                <a:latin typeface="Arial"/>
                <a:cs typeface="Arial"/>
              </a:rPr>
              <a:t/>
            </a:r>
            <a:br>
              <a:rPr lang="ta-IN" sz="1300" b="1" i="0" kern="1200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hr-HR" sz="1300" b="0" i="0" kern="1200" dirty="0" smtClean="0">
                <a:solidFill>
                  <a:srgbClr val="000000"/>
                </a:solidFill>
                <a:latin typeface="Arial"/>
                <a:cs typeface="Arial"/>
              </a:rPr>
              <a:t>Postati svjetski igrač.</a:t>
            </a:r>
            <a:endParaRPr lang="hr-HR" sz="1300" b="0" i="0" kern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59812" y="1477841"/>
            <a:ext cx="2428866" cy="1457319"/>
          </a:xfrm>
          <a:custGeom>
            <a:avLst/>
            <a:gdLst>
              <a:gd name="connsiteX0" fmla="*/ 0 w 2428866"/>
              <a:gd name="connsiteY0" fmla="*/ 0 h 1457319"/>
              <a:gd name="connsiteX1" fmla="*/ 2428866 w 2428866"/>
              <a:gd name="connsiteY1" fmla="*/ 0 h 1457319"/>
              <a:gd name="connsiteX2" fmla="*/ 2428866 w 2428866"/>
              <a:gd name="connsiteY2" fmla="*/ 1457319 h 1457319"/>
              <a:gd name="connsiteX3" fmla="*/ 0 w 2428866"/>
              <a:gd name="connsiteY3" fmla="*/ 1457319 h 1457319"/>
              <a:gd name="connsiteX4" fmla="*/ 0 w 2428866"/>
              <a:gd name="connsiteY4" fmla="*/ 0 h 14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66" h="1457319">
                <a:moveTo>
                  <a:pt x="0" y="0"/>
                </a:moveTo>
                <a:lnTo>
                  <a:pt x="2428866" y="0"/>
                </a:lnTo>
                <a:lnTo>
                  <a:pt x="2428866" y="1457319"/>
                </a:lnTo>
                <a:lnTo>
                  <a:pt x="0" y="14573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300" b="0" i="0" kern="1200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Ponosno slavimo </a:t>
            </a:r>
            <a:br>
              <a:rPr lang="hr-HR" sz="1300" b="0" i="0" kern="1200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</a:br>
            <a:r>
              <a:rPr lang="hr-HR" sz="1300" b="1" i="0" kern="1200" dirty="0" smtClean="0">
                <a:solidFill>
                  <a:srgbClr val="FF0000"/>
                </a:solidFill>
                <a:latin typeface="Arial"/>
                <a:ea typeface="MS PGothic" pitchFamily="34" charset="-128"/>
                <a:cs typeface="Arial"/>
              </a:rPr>
              <a:t>15. rođendan!</a:t>
            </a:r>
            <a:endParaRPr lang="hr-HR" sz="1300" b="1" i="0" kern="1200" dirty="0">
              <a:solidFill>
                <a:srgbClr val="FF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88060" y="3178047"/>
            <a:ext cx="2428866" cy="1457319"/>
          </a:xfrm>
          <a:custGeom>
            <a:avLst/>
            <a:gdLst>
              <a:gd name="connsiteX0" fmla="*/ 0 w 2428866"/>
              <a:gd name="connsiteY0" fmla="*/ 0 h 1457319"/>
              <a:gd name="connsiteX1" fmla="*/ 2428866 w 2428866"/>
              <a:gd name="connsiteY1" fmla="*/ 0 h 1457319"/>
              <a:gd name="connsiteX2" fmla="*/ 2428866 w 2428866"/>
              <a:gd name="connsiteY2" fmla="*/ 1457319 h 1457319"/>
              <a:gd name="connsiteX3" fmla="*/ 0 w 2428866"/>
              <a:gd name="connsiteY3" fmla="*/ 1457319 h 1457319"/>
              <a:gd name="connsiteX4" fmla="*/ 0 w 2428866"/>
              <a:gd name="connsiteY4" fmla="*/ 0 h 14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66" h="1457319">
                <a:moveTo>
                  <a:pt x="0" y="0"/>
                </a:moveTo>
                <a:lnTo>
                  <a:pt x="2428866" y="0"/>
                </a:lnTo>
                <a:lnTo>
                  <a:pt x="2428866" y="1457319"/>
                </a:lnTo>
                <a:lnTo>
                  <a:pt x="0" y="14573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300" b="0" i="0" kern="1200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Ukupno zaposlenika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300" b="0" i="0" kern="1200" dirty="0" smtClean="0">
                <a:solidFill>
                  <a:srgbClr val="FF0000"/>
                </a:solidFill>
                <a:latin typeface="Arial"/>
                <a:ea typeface="MS PGothic" pitchFamily="34" charset="-128"/>
                <a:cs typeface="Arial"/>
              </a:rPr>
              <a:t> </a:t>
            </a:r>
            <a:r>
              <a:rPr lang="hr-HR" sz="2800" b="1" dirty="0" smtClean="0">
                <a:solidFill>
                  <a:srgbClr val="FF0000"/>
                </a:solidFill>
                <a:latin typeface="Arial"/>
                <a:ea typeface="MS PGothic" pitchFamily="34" charset="-128"/>
                <a:cs typeface="Arial"/>
              </a:rPr>
              <a:t>134</a:t>
            </a:r>
            <a:endParaRPr lang="hr-HR" sz="1300" b="0" i="0" kern="1200" dirty="0">
              <a:solidFill>
                <a:srgbClr val="FF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359812" y="3178047"/>
            <a:ext cx="2428866" cy="1457319"/>
          </a:xfrm>
          <a:custGeom>
            <a:avLst/>
            <a:gdLst>
              <a:gd name="connsiteX0" fmla="*/ 0 w 2428866"/>
              <a:gd name="connsiteY0" fmla="*/ 0 h 1457319"/>
              <a:gd name="connsiteX1" fmla="*/ 2428866 w 2428866"/>
              <a:gd name="connsiteY1" fmla="*/ 0 h 1457319"/>
              <a:gd name="connsiteX2" fmla="*/ 2428866 w 2428866"/>
              <a:gd name="connsiteY2" fmla="*/ 1457319 h 1457319"/>
              <a:gd name="connsiteX3" fmla="*/ 0 w 2428866"/>
              <a:gd name="connsiteY3" fmla="*/ 1457319 h 1457319"/>
              <a:gd name="connsiteX4" fmla="*/ 0 w 2428866"/>
              <a:gd name="connsiteY4" fmla="*/ 0 h 14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66" h="1457319">
                <a:moveTo>
                  <a:pt x="0" y="0"/>
                </a:moveTo>
                <a:lnTo>
                  <a:pt x="2428866" y="0"/>
                </a:lnTo>
                <a:lnTo>
                  <a:pt x="2428866" y="1457319"/>
                </a:lnTo>
                <a:lnTo>
                  <a:pt x="0" y="14573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300" b="0" i="0" kern="1200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Certifikata i IT vještina</a:t>
            </a:r>
            <a:br>
              <a:rPr lang="hr-HR" sz="1300" b="0" i="0" kern="1200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</a:br>
            <a:r>
              <a:rPr lang="hr-HR" sz="2800" b="1" i="0" kern="1200" dirty="0" smtClean="0">
                <a:solidFill>
                  <a:srgbClr val="FF0000"/>
                </a:solidFill>
                <a:latin typeface="Arial"/>
                <a:ea typeface="MS PGothic" pitchFamily="34" charset="-128"/>
                <a:cs typeface="Arial"/>
              </a:rPr>
              <a:t>&gt;300</a:t>
            </a:r>
            <a:endParaRPr lang="hr-HR" sz="2800" b="1" i="0" kern="1200" dirty="0">
              <a:solidFill>
                <a:srgbClr val="FF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9099" y="5357524"/>
            <a:ext cx="1132551" cy="40466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 bwMode="auto">
          <a:xfrm>
            <a:off x="5508104" y="6559479"/>
            <a:ext cx="4032448" cy="2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rtlCol="0" anchor="ctr" anchorCtr="1">
            <a:spAutoFit/>
          </a:bodyPr>
          <a:lstStyle/>
          <a:p>
            <a:pPr algn="l"/>
            <a:r>
              <a:rPr lang="ta-IN" sz="1050" b="1" dirty="0" smtClean="0">
                <a:solidFill>
                  <a:schemeClr val="bg1"/>
                </a:solidFill>
                <a:latin typeface="Arial"/>
                <a:cs typeface="Arial"/>
              </a:rPr>
              <a:t>1. O SEDAM IT-U</a:t>
            </a:r>
            <a:r>
              <a:rPr lang="ta-IN" sz="1050" dirty="0" smtClean="0">
                <a:solidFill>
                  <a:schemeClr val="bg1"/>
                </a:solidFill>
                <a:latin typeface="Arial"/>
                <a:cs typeface="Arial"/>
              </a:rPr>
              <a:t> — </a:t>
            </a:r>
            <a:r>
              <a:rPr lang="hr-HR" sz="1050" dirty="0" smtClean="0">
                <a:solidFill>
                  <a:schemeClr val="bg1"/>
                </a:solidFill>
                <a:latin typeface="Arial"/>
                <a:cs typeface="Arial"/>
              </a:rPr>
              <a:t>UKRATKO</a:t>
            </a:r>
            <a:endParaRPr lang="hr-HR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16" y="3759286"/>
            <a:ext cx="1177911" cy="11779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53" y="2879214"/>
            <a:ext cx="1184373" cy="1184373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6031565" y="3178047"/>
            <a:ext cx="2428866" cy="1457319"/>
          </a:xfrm>
          <a:custGeom>
            <a:avLst/>
            <a:gdLst>
              <a:gd name="connsiteX0" fmla="*/ 0 w 2428866"/>
              <a:gd name="connsiteY0" fmla="*/ 0 h 1457319"/>
              <a:gd name="connsiteX1" fmla="*/ 2428866 w 2428866"/>
              <a:gd name="connsiteY1" fmla="*/ 0 h 1457319"/>
              <a:gd name="connsiteX2" fmla="*/ 2428866 w 2428866"/>
              <a:gd name="connsiteY2" fmla="*/ 1457319 h 1457319"/>
              <a:gd name="connsiteX3" fmla="*/ 0 w 2428866"/>
              <a:gd name="connsiteY3" fmla="*/ 1457319 h 1457319"/>
              <a:gd name="connsiteX4" fmla="*/ 0 w 2428866"/>
              <a:gd name="connsiteY4" fmla="*/ 0 h 14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66" h="1457319">
                <a:moveTo>
                  <a:pt x="0" y="0"/>
                </a:moveTo>
                <a:lnTo>
                  <a:pt x="2428866" y="0"/>
                </a:lnTo>
                <a:lnTo>
                  <a:pt x="2428866" y="1457319"/>
                </a:lnTo>
                <a:lnTo>
                  <a:pt x="0" y="1457319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t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300" b="1" i="0" kern="1200" dirty="0" smtClean="0">
                <a:solidFill>
                  <a:srgbClr val="FF0000"/>
                </a:solidFill>
                <a:latin typeface="Arial"/>
                <a:ea typeface="MS PGothic" pitchFamily="34" charset="-128"/>
                <a:cs typeface="Arial"/>
              </a:rPr>
              <a:t>Vlastita rješenja</a:t>
            </a:r>
            <a:endParaRPr lang="hr-HR" sz="1300" b="1" i="0" kern="1200" dirty="0">
              <a:solidFill>
                <a:srgbClr val="FF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031565" y="1477841"/>
            <a:ext cx="2428866" cy="1457319"/>
          </a:xfrm>
          <a:custGeom>
            <a:avLst/>
            <a:gdLst>
              <a:gd name="connsiteX0" fmla="*/ 0 w 2428866"/>
              <a:gd name="connsiteY0" fmla="*/ 0 h 1457319"/>
              <a:gd name="connsiteX1" fmla="*/ 2428866 w 2428866"/>
              <a:gd name="connsiteY1" fmla="*/ 0 h 1457319"/>
              <a:gd name="connsiteX2" fmla="*/ 2428866 w 2428866"/>
              <a:gd name="connsiteY2" fmla="*/ 1457319 h 1457319"/>
              <a:gd name="connsiteX3" fmla="*/ 0 w 2428866"/>
              <a:gd name="connsiteY3" fmla="*/ 1457319 h 1457319"/>
              <a:gd name="connsiteX4" fmla="*/ 0 w 2428866"/>
              <a:gd name="connsiteY4" fmla="*/ 0 h 145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8866" h="1457319">
                <a:moveTo>
                  <a:pt x="0" y="0"/>
                </a:moveTo>
                <a:lnTo>
                  <a:pt x="2428866" y="0"/>
                </a:lnTo>
                <a:lnTo>
                  <a:pt x="2428866" y="1457319"/>
                </a:lnTo>
                <a:lnTo>
                  <a:pt x="0" y="14573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300" b="0" i="0" kern="1200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Sjedište 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300" b="1" i="0" kern="1200" dirty="0" smtClean="0">
                <a:solidFill>
                  <a:srgbClr val="FF0000"/>
                </a:solidFill>
                <a:latin typeface="Arial"/>
                <a:ea typeface="MS PGothic" pitchFamily="34" charset="-128"/>
                <a:cs typeface="Arial"/>
              </a:rPr>
              <a:t>Zagreb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300" b="0" i="0" kern="1200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Podružnice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1300" b="1" i="0" kern="1200" dirty="0" smtClean="0">
                <a:solidFill>
                  <a:srgbClr val="FF0000"/>
                </a:solidFill>
                <a:latin typeface="Arial"/>
                <a:ea typeface="MS PGothic" pitchFamily="34" charset="-128"/>
                <a:cs typeface="Arial"/>
              </a:rPr>
              <a:t>Split, Osijek, Varaždin</a:t>
            </a:r>
            <a:endParaRPr lang="hr-HR" sz="1300" b="1" i="0" kern="1200" dirty="0">
              <a:solidFill>
                <a:srgbClr val="FF0000"/>
              </a:solidFill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9" y="5015076"/>
            <a:ext cx="1029032" cy="10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13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265781"/>
            <a:ext cx="7315200" cy="859046"/>
          </a:xfrm>
        </p:spPr>
        <p:txBody>
          <a:bodyPr/>
          <a:lstStyle/>
          <a:p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Što </a:t>
            </a:r>
            <a:r>
              <a:rPr lang="hr-HR" sz="2800" dirty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radimo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043608" y="1628800"/>
            <a:ext cx="7605989" cy="3168352"/>
            <a:chOff x="1043608" y="1628800"/>
            <a:chExt cx="7605989" cy="3168352"/>
          </a:xfrm>
        </p:grpSpPr>
        <p:grpSp>
          <p:nvGrpSpPr>
            <p:cNvPr id="65" name="Group 64"/>
            <p:cNvGrpSpPr/>
            <p:nvPr/>
          </p:nvGrpSpPr>
          <p:grpSpPr>
            <a:xfrm>
              <a:off x="1043608" y="1628800"/>
              <a:ext cx="6467291" cy="2871218"/>
              <a:chOff x="995252" y="695304"/>
              <a:chExt cx="6467291" cy="2871218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995252" y="2348879"/>
                <a:ext cx="1669365" cy="1217643"/>
              </a:xfrm>
              <a:custGeom>
                <a:avLst/>
                <a:gdLst>
                  <a:gd name="connsiteX0" fmla="*/ 0 w 2029405"/>
                  <a:gd name="connsiteY0" fmla="*/ 0 h 1217643"/>
                  <a:gd name="connsiteX1" fmla="*/ 2029405 w 2029405"/>
                  <a:gd name="connsiteY1" fmla="*/ 0 h 1217643"/>
                  <a:gd name="connsiteX2" fmla="*/ 2029405 w 2029405"/>
                  <a:gd name="connsiteY2" fmla="*/ 1217643 h 1217643"/>
                  <a:gd name="connsiteX3" fmla="*/ 0 w 2029405"/>
                  <a:gd name="connsiteY3" fmla="*/ 1217643 h 1217643"/>
                  <a:gd name="connsiteX4" fmla="*/ 0 w 2029405"/>
                  <a:gd name="connsiteY4" fmla="*/ 0 h 1217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9405" h="1217643">
                    <a:moveTo>
                      <a:pt x="0" y="0"/>
                    </a:moveTo>
                    <a:lnTo>
                      <a:pt x="2029405" y="0"/>
                    </a:lnTo>
                    <a:lnTo>
                      <a:pt x="2029405" y="1217643"/>
                    </a:lnTo>
                    <a:lnTo>
                      <a:pt x="0" y="12176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altLang="x-none" sz="1800" b="1" dirty="0">
                    <a:solidFill>
                      <a:schemeClr val="tx1"/>
                    </a:solidFill>
                    <a:latin typeface="Klavika Lt" panose="02000000000000000000" pitchFamily="50" charset="0"/>
                    <a:cs typeface="Arial"/>
                  </a:rPr>
                  <a:t>Sedam IT SW r</a:t>
                </a:r>
                <a:r>
                  <a:rPr lang="hr-HR" altLang="x-none" sz="1800" b="1" dirty="0" smtClean="0">
                    <a:solidFill>
                      <a:schemeClr val="tx1"/>
                    </a:solidFill>
                    <a:latin typeface="Klavika Lt" panose="02000000000000000000" pitchFamily="50" charset="0"/>
                    <a:cs typeface="Arial"/>
                  </a:rPr>
                  <a:t>ješenja</a:t>
                </a:r>
                <a:endParaRPr lang="hr-HR" sz="1800" b="1" dirty="0">
                  <a:solidFill>
                    <a:schemeClr val="tx1"/>
                  </a:solidFill>
                  <a:latin typeface="Klavika Lt" panose="02000000000000000000" pitchFamily="50" charset="0"/>
                  <a:cs typeface="Arial"/>
                </a:endParaRP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4655" y="695304"/>
                <a:ext cx="1059838" cy="1059838"/>
              </a:xfrm>
              <a:prstGeom prst="rect">
                <a:avLst/>
              </a:prstGeom>
            </p:spPr>
          </p:pic>
          <p:cxnSp>
            <p:nvCxnSpPr>
              <p:cNvPr id="35" name="Elbow Connector 34"/>
              <p:cNvCxnSpPr>
                <a:stCxn id="28" idx="2"/>
              </p:cNvCxnSpPr>
              <p:nvPr/>
            </p:nvCxnSpPr>
            <p:spPr>
              <a:xfrm rot="5400000">
                <a:off x="2982282" y="608556"/>
                <a:ext cx="305706" cy="2598878"/>
              </a:xfrm>
              <a:prstGeom prst="bentConnector2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Elbow Connector 35"/>
              <p:cNvCxnSpPr>
                <a:stCxn id="28" idx="2"/>
              </p:cNvCxnSpPr>
              <p:nvPr/>
            </p:nvCxnSpPr>
            <p:spPr>
              <a:xfrm rot="16200000" flipH="1">
                <a:off x="5795791" y="393924"/>
                <a:ext cx="305535" cy="3027969"/>
              </a:xfrm>
              <a:prstGeom prst="bentConnector2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835696" y="2059167"/>
                <a:ext cx="0" cy="28971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434574" y="2059167"/>
                <a:ext cx="0" cy="28971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endCxn id="67" idx="0"/>
              </p:cNvCxnSpPr>
              <p:nvPr/>
            </p:nvCxnSpPr>
            <p:spPr>
              <a:xfrm>
                <a:off x="7462542" y="2059167"/>
                <a:ext cx="1" cy="20297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Oval 65"/>
            <p:cNvSpPr/>
            <p:nvPr/>
          </p:nvSpPr>
          <p:spPr>
            <a:xfrm>
              <a:off x="3330802" y="3299878"/>
              <a:ext cx="2304256" cy="1224136"/>
            </a:xfrm>
            <a:prstGeom prst="ellipse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800" b="1" dirty="0" smtClean="0">
                  <a:solidFill>
                    <a:schemeClr val="tx1"/>
                  </a:solidFill>
                  <a:latin typeface="Klavika Lt" panose="02000000000000000000" pitchFamily="50" charset="0"/>
                  <a:cs typeface="Arial"/>
                </a:rPr>
                <a:t>Interni </a:t>
              </a:r>
              <a:r>
                <a:rPr lang="hr-HR" sz="1800" b="1" dirty="0" err="1" smtClean="0">
                  <a:solidFill>
                    <a:schemeClr val="tx1"/>
                  </a:solidFill>
                  <a:latin typeface="Klavika Lt" panose="02000000000000000000" pitchFamily="50" charset="0"/>
                  <a:cs typeface="Arial"/>
                </a:rPr>
                <a:t>startup</a:t>
              </a:r>
              <a:r>
                <a:rPr lang="hr-HR" sz="1800" b="1" dirty="0" smtClean="0">
                  <a:solidFill>
                    <a:schemeClr val="tx1"/>
                  </a:solidFill>
                  <a:latin typeface="Klavika Lt" panose="02000000000000000000" pitchFamily="50" charset="0"/>
                  <a:cs typeface="Arial"/>
                </a:rPr>
                <a:t>-ovi</a:t>
              </a:r>
              <a:endParaRPr lang="hr-HR" sz="1800" b="1" dirty="0">
                <a:solidFill>
                  <a:schemeClr val="tx1"/>
                </a:solidFill>
                <a:latin typeface="Klavika Lt" panose="02000000000000000000" pitchFamily="50" charset="0"/>
                <a:cs typeface="Arial"/>
              </a:endParaRPr>
            </a:p>
          </p:txBody>
        </p:sp>
        <p:sp>
          <p:nvSpPr>
            <p:cNvPr id="67" name="Diamond 66"/>
            <p:cNvSpPr/>
            <p:nvPr/>
          </p:nvSpPr>
          <p:spPr>
            <a:xfrm>
              <a:off x="6372200" y="3195635"/>
              <a:ext cx="2277397" cy="1601517"/>
            </a:xfrm>
            <a:prstGeom prst="diamond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600" b="1" dirty="0" smtClean="0">
                  <a:solidFill>
                    <a:schemeClr val="tx1"/>
                  </a:solidFill>
                  <a:latin typeface="Klavika Lt" panose="02000000000000000000" pitchFamily="50" charset="0"/>
                  <a:cs typeface="Arial"/>
                </a:rPr>
                <a:t>Vendorska rješenja</a:t>
              </a:r>
              <a:endParaRPr lang="hr-HR" sz="1600" b="1" dirty="0">
                <a:solidFill>
                  <a:schemeClr val="tx1"/>
                </a:solidFill>
                <a:latin typeface="Klavika Lt" panose="02000000000000000000" pitchFamily="50" charset="0"/>
                <a:cs typeface="Arial"/>
              </a:endParaRPr>
            </a:p>
          </p:txBody>
        </p:sp>
      </p:grpSp>
      <p:sp>
        <p:nvSpPr>
          <p:cNvPr id="14" name="TextBox 13"/>
          <p:cNvSpPr txBox="1"/>
          <p:nvPr/>
        </p:nvSpPr>
        <p:spPr bwMode="auto">
          <a:xfrm>
            <a:off x="5508104" y="6559479"/>
            <a:ext cx="4032448" cy="2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rtlCol="0" anchor="ctr" anchorCtr="1">
            <a:spAutoFit/>
          </a:bodyPr>
          <a:lstStyle/>
          <a:p>
            <a:pPr algn="l"/>
            <a:r>
              <a:rPr lang="ta-IN" sz="1050" b="1" dirty="0" smtClean="0">
                <a:solidFill>
                  <a:schemeClr val="bg1"/>
                </a:solidFill>
                <a:latin typeface="Arial"/>
                <a:cs typeface="Arial"/>
              </a:rPr>
              <a:t>1. O SEDAM IT-U</a:t>
            </a:r>
            <a:r>
              <a:rPr lang="ta-IN" sz="1050" dirty="0" smtClean="0">
                <a:solidFill>
                  <a:schemeClr val="bg1"/>
                </a:solidFill>
                <a:latin typeface="Arial"/>
                <a:cs typeface="Arial"/>
              </a:rPr>
              <a:t> — </a:t>
            </a:r>
            <a:r>
              <a:rPr lang="hr-HR" sz="1050" dirty="0" smtClean="0">
                <a:solidFill>
                  <a:schemeClr val="bg1"/>
                </a:solidFill>
                <a:latin typeface="Arial"/>
                <a:cs typeface="Arial"/>
              </a:rPr>
              <a:t>UKRATKO</a:t>
            </a:r>
            <a:endParaRPr lang="hr-HR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943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71500" y="222850"/>
            <a:ext cx="7315200" cy="944951"/>
          </a:xfrm>
        </p:spPr>
        <p:txBody>
          <a:bodyPr/>
          <a:lstStyle/>
          <a:p>
            <a:pPr>
              <a:defRPr/>
            </a:pPr>
            <a:r>
              <a:rPr lang="hr-HR" sz="2800" dirty="0" smtClean="0">
                <a:solidFill>
                  <a:srgbClr val="0D0D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Sedam IT SW rješenja</a:t>
            </a:r>
            <a:endParaRPr lang="en-US" sz="2800" dirty="0">
              <a:solidFill>
                <a:srgbClr val="0D0D0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565525" y="6400800"/>
            <a:ext cx="5292725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A251D"/>
              </a:buClr>
              <a:buFont typeface="Wingdings" panose="05000000000000000000" pitchFamily="2" charset="2"/>
              <a:buChar char="§"/>
              <a:defRPr sz="2400" b="1">
                <a:solidFill>
                  <a:srgbClr val="C1C1C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DA251D"/>
              </a:buClr>
              <a:buChar char="–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DA251D"/>
              </a:buClr>
              <a:buFont typeface="Wingdings" panose="05000000000000000000" pitchFamily="2" charset="2"/>
              <a:buChar char="§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DA251D"/>
              </a:buClr>
              <a:buChar char="–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r-HR" altLang="x-none" sz="1200" b="0" smtClean="0">
                <a:solidFill>
                  <a:schemeClr val="bg1"/>
                </a:solidFill>
              </a:rPr>
              <a:t> </a:t>
            </a:r>
            <a:endParaRPr lang="en-US" altLang="x-none" sz="1200" b="0" smtClean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2745" y="1628800"/>
            <a:ext cx="8042693" cy="3797417"/>
            <a:chOff x="572745" y="1628800"/>
            <a:chExt cx="8042693" cy="3797417"/>
          </a:xfrm>
        </p:grpSpPr>
        <p:cxnSp>
          <p:nvCxnSpPr>
            <p:cNvPr id="14" name="Straight Connector 13"/>
            <p:cNvCxnSpPr/>
            <p:nvPr/>
          </p:nvCxnSpPr>
          <p:spPr>
            <a:xfrm rot="5400000">
              <a:off x="6188195" y="3647535"/>
              <a:ext cx="857250" cy="1588"/>
            </a:xfrm>
            <a:prstGeom prst="line">
              <a:avLst/>
            </a:prstGeom>
            <a:ln>
              <a:solidFill>
                <a:srgbClr val="ED1C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572745" y="1628800"/>
              <a:ext cx="8042693" cy="3797417"/>
              <a:chOff x="571500" y="999735"/>
              <a:chExt cx="8042693" cy="379741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71500" y="2060848"/>
                <a:ext cx="8042693" cy="2736304"/>
                <a:chOff x="571500" y="2060848"/>
                <a:chExt cx="8042693" cy="2736304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571500" y="2060848"/>
                  <a:ext cx="8042693" cy="1925213"/>
                  <a:chOff x="611188" y="1090602"/>
                  <a:chExt cx="8042693" cy="1925213"/>
                </a:xfrm>
              </p:grpSpPr>
              <p:cxnSp>
                <p:nvCxnSpPr>
                  <p:cNvPr id="13" name="Straight Connector 12"/>
                  <p:cNvCxnSpPr/>
                  <p:nvPr/>
                </p:nvCxnSpPr>
                <p:spPr>
                  <a:xfrm rot="5400000">
                    <a:off x="8224463" y="1965325"/>
                    <a:ext cx="857250" cy="1587"/>
                  </a:xfrm>
                  <a:prstGeom prst="line">
                    <a:avLst/>
                  </a:prstGeom>
                  <a:ln>
                    <a:solidFill>
                      <a:srgbClr val="ED1C2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9703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611188" y="1621113"/>
                    <a:ext cx="3931993" cy="887536"/>
                    <a:chOff x="682625" y="3849963"/>
                    <a:chExt cx="3931993" cy="887536"/>
                  </a:xfrm>
                </p:grpSpPr>
                <p:cxnSp>
                  <p:nvCxnSpPr>
                    <p:cNvPr id="16" name="Straight Connector 15"/>
                    <p:cNvCxnSpPr/>
                    <p:nvPr/>
                  </p:nvCxnSpPr>
                  <p:spPr>
                    <a:xfrm rot="5400000">
                      <a:off x="254794" y="4285456"/>
                      <a:ext cx="857250" cy="1587"/>
                    </a:xfrm>
                    <a:prstGeom prst="line">
                      <a:avLst/>
                    </a:prstGeom>
                    <a:ln>
                      <a:solidFill>
                        <a:srgbClr val="ED1C2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 rot="5400000">
                      <a:off x="2204465" y="4277794"/>
                      <a:ext cx="857250" cy="1587"/>
                    </a:xfrm>
                    <a:prstGeom prst="line">
                      <a:avLst/>
                    </a:prstGeom>
                    <a:ln>
                      <a:solidFill>
                        <a:srgbClr val="ED1C2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Connector 17"/>
                    <p:cNvCxnSpPr/>
                    <p:nvPr/>
                  </p:nvCxnSpPr>
                  <p:spPr>
                    <a:xfrm rot="5400000">
                      <a:off x="4185199" y="4308080"/>
                      <a:ext cx="857250" cy="1588"/>
                    </a:xfrm>
                    <a:prstGeom prst="line">
                      <a:avLst/>
                    </a:prstGeom>
                    <a:ln>
                      <a:solidFill>
                        <a:srgbClr val="ED1C2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/>
                    <p:cNvCxnSpPr/>
                    <p:nvPr/>
                  </p:nvCxnSpPr>
                  <p:spPr>
                    <a:xfrm rot="5400000">
                      <a:off x="254794" y="4285457"/>
                      <a:ext cx="857250" cy="1587"/>
                    </a:xfrm>
                    <a:prstGeom prst="line">
                      <a:avLst/>
                    </a:prstGeom>
                    <a:ln>
                      <a:solidFill>
                        <a:srgbClr val="ED1C2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 rot="5400000">
                      <a:off x="2204465" y="4277795"/>
                      <a:ext cx="857250" cy="1587"/>
                    </a:xfrm>
                    <a:prstGeom prst="line">
                      <a:avLst/>
                    </a:prstGeom>
                    <a:ln>
                      <a:solidFill>
                        <a:srgbClr val="ED1C24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5615" y="1098983"/>
                    <a:ext cx="1916832" cy="1916832"/>
                  </a:xfrm>
                  <a:prstGeom prst="rect">
                    <a:avLst/>
                  </a:prstGeom>
                </p:spPr>
              </p:pic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95286" y="1090602"/>
                    <a:ext cx="1918269" cy="1918269"/>
                  </a:xfrm>
                  <a:prstGeom prst="rect">
                    <a:avLst/>
                  </a:prstGeom>
                </p:spPr>
              </p:pic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16840" y="1104212"/>
                    <a:ext cx="1906374" cy="1906374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711579" y="1090602"/>
                    <a:ext cx="1916832" cy="19168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94662" y="4302527"/>
                  <a:ext cx="1671290" cy="4946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3514732" y="3717032"/>
                  <a:ext cx="1" cy="31925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7630307" y="3693068"/>
                  <a:ext cx="1" cy="31925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4" name="Picture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3698" y="4138856"/>
                <a:ext cx="1702067" cy="59354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9506" y="999736"/>
                <a:ext cx="898525" cy="115235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2642" y="999735"/>
                <a:ext cx="898526" cy="1152359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3067" y="999735"/>
                <a:ext cx="898526" cy="1152359"/>
              </a:xfrm>
              <a:prstGeom prst="rect">
                <a:avLst/>
              </a:prstGeom>
            </p:spPr>
          </p:pic>
          <p:cxnSp>
            <p:nvCxnSpPr>
              <p:cNvPr id="28" name="Straight Connector 27"/>
              <p:cNvCxnSpPr/>
              <p:nvPr/>
            </p:nvCxnSpPr>
            <p:spPr bwMode="auto">
              <a:xfrm rot="5400000">
                <a:off x="1335856" y="1560197"/>
                <a:ext cx="857250" cy="1587"/>
              </a:xfrm>
              <a:prstGeom prst="line">
                <a:avLst/>
              </a:prstGeom>
              <a:ln>
                <a:solidFill>
                  <a:srgbClr val="ED1C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auto">
              <a:xfrm rot="5400000">
                <a:off x="3129265" y="1572584"/>
                <a:ext cx="857250" cy="1587"/>
              </a:xfrm>
              <a:prstGeom prst="line">
                <a:avLst/>
              </a:prstGeom>
              <a:ln>
                <a:solidFill>
                  <a:srgbClr val="ED1C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>
                <a:off x="5102507" y="1564516"/>
                <a:ext cx="857250" cy="1587"/>
              </a:xfrm>
              <a:prstGeom prst="line">
                <a:avLst/>
              </a:prstGeom>
              <a:ln>
                <a:solidFill>
                  <a:srgbClr val="ED1C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auto">
              <a:xfrm rot="5400000">
                <a:off x="7200889" y="1586806"/>
                <a:ext cx="857250" cy="1587"/>
              </a:xfrm>
              <a:prstGeom prst="line">
                <a:avLst/>
              </a:prstGeom>
              <a:ln>
                <a:solidFill>
                  <a:srgbClr val="ED1C2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 bwMode="auto">
          <a:xfrm>
            <a:off x="5508104" y="6559479"/>
            <a:ext cx="4032448" cy="2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rtlCol="0" anchor="ctr" anchorCtr="1">
            <a:spAutoFit/>
          </a:bodyPr>
          <a:lstStyle/>
          <a:p>
            <a:pPr algn="l"/>
            <a:r>
              <a:rPr lang="ta-IN" sz="1050" b="1" dirty="0" smtClean="0">
                <a:solidFill>
                  <a:schemeClr val="bg1"/>
                </a:solidFill>
                <a:latin typeface="Arial"/>
                <a:cs typeface="Arial"/>
              </a:rPr>
              <a:t>1. O SEDAM IT-U</a:t>
            </a:r>
            <a:r>
              <a:rPr lang="ta-IN" sz="1050" dirty="0" smtClean="0">
                <a:solidFill>
                  <a:schemeClr val="bg1"/>
                </a:solidFill>
                <a:latin typeface="Arial"/>
                <a:cs typeface="Arial"/>
              </a:rPr>
              <a:t> — </a:t>
            </a:r>
            <a:r>
              <a:rPr lang="hr-HR" sz="1050" dirty="0" smtClean="0">
                <a:solidFill>
                  <a:schemeClr val="bg1"/>
                </a:solidFill>
                <a:latin typeface="Arial"/>
                <a:cs typeface="Arial"/>
              </a:rPr>
              <a:t>UKRATKO</a:t>
            </a:r>
            <a:endParaRPr lang="hr-HR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861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2850"/>
            <a:ext cx="7315200" cy="944951"/>
          </a:xfrm>
        </p:spPr>
        <p:txBody>
          <a:bodyPr/>
          <a:lstStyle/>
          <a:p>
            <a:pPr>
              <a:defRPr/>
            </a:pPr>
            <a:r>
              <a:rPr sz="2800" dirty="0" smtClean="0">
                <a:solidFill>
                  <a:srgbClr val="000000"/>
                </a:solidFill>
              </a:rPr>
              <a:t>Sedam IT reference</a:t>
            </a:r>
            <a:endParaRPr sz="2800" dirty="0">
              <a:solidFill>
                <a:srgbClr val="000000"/>
              </a:solidFill>
            </a:endParaRP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971600" y="1251427"/>
            <a:ext cx="7107943" cy="4917641"/>
            <a:chOff x="0" y="0"/>
            <a:chExt cx="64308" cy="52863"/>
          </a:xfrm>
        </p:grpSpPr>
        <p:pic>
          <p:nvPicPr>
            <p:cNvPr id="15366" name="Picture 6" descr="Fi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01"/>
            <a:stretch>
              <a:fillRect/>
            </a:stretch>
          </p:blipFill>
          <p:spPr bwMode="auto">
            <a:xfrm>
              <a:off x="3825" y="1428"/>
              <a:ext cx="8827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7" descr="Carne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23"/>
            <a:stretch>
              <a:fillRect/>
            </a:stretch>
          </p:blipFill>
          <p:spPr bwMode="auto">
            <a:xfrm>
              <a:off x="2317" y="9664"/>
              <a:ext cx="11430" cy="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1" y="41214"/>
              <a:ext cx="11430" cy="3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9" descr="Isk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5" y="752"/>
              <a:ext cx="7226" cy="5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10" descr="basler-00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2" y="33258"/>
              <a:ext cx="9366" cy="2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 descr="IN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1" t="23967" r="12822" b="9917"/>
            <a:stretch>
              <a:fillRect/>
            </a:stretch>
          </p:blipFill>
          <p:spPr bwMode="auto">
            <a:xfrm>
              <a:off x="52057" y="1887"/>
              <a:ext cx="8652" cy="3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1" y="9038"/>
              <a:ext cx="11510" cy="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 descr="TelekomSi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7" r="3421" b="9778"/>
            <a:stretch>
              <a:fillRect/>
            </a:stretch>
          </p:blipFill>
          <p:spPr bwMode="auto">
            <a:xfrm>
              <a:off x="19057" y="48124"/>
              <a:ext cx="10081" cy="3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14" descr="Erst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8" r="19775"/>
            <a:stretch>
              <a:fillRect/>
            </a:stretch>
          </p:blipFill>
          <p:spPr bwMode="auto">
            <a:xfrm>
              <a:off x="34912" y="2156"/>
              <a:ext cx="8826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45" y="32870"/>
              <a:ext cx="4429" cy="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6" name="Group 16"/>
            <p:cNvGrpSpPr>
              <a:grpSpLocks/>
            </p:cNvGrpSpPr>
            <p:nvPr/>
          </p:nvGrpSpPr>
          <p:grpSpPr bwMode="auto">
            <a:xfrm>
              <a:off x="0" y="0"/>
              <a:ext cx="64268" cy="5762"/>
              <a:chOff x="0" y="0"/>
              <a:chExt cx="64268" cy="5760"/>
            </a:xfrm>
          </p:grpSpPr>
          <p:cxnSp>
            <p:nvCxnSpPr>
              <p:cNvPr id="15438" name="Straight Connector 78"/>
              <p:cNvCxnSpPr>
                <a:cxnSpLocks noChangeShapeType="1"/>
              </p:cNvCxnSpPr>
              <p:nvPr/>
            </p:nvCxnSpPr>
            <p:spPr bwMode="auto">
              <a:xfrm rot="16200000" flipH="1">
                <a:off x="-2880" y="2880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39" name="Straight Connector 79"/>
              <p:cNvCxnSpPr>
                <a:cxnSpLocks noChangeShapeType="1"/>
              </p:cNvCxnSpPr>
              <p:nvPr/>
            </p:nvCxnSpPr>
            <p:spPr bwMode="auto">
              <a:xfrm rot="16200000" flipH="1">
                <a:off x="13187" y="2880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40" name="Straight Connector 80"/>
              <p:cNvCxnSpPr>
                <a:cxnSpLocks noChangeShapeType="1"/>
              </p:cNvCxnSpPr>
              <p:nvPr/>
            </p:nvCxnSpPr>
            <p:spPr bwMode="auto">
              <a:xfrm rot="16200000" flipH="1">
                <a:off x="45321" y="2880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41" name="Straight Connector 81"/>
              <p:cNvCxnSpPr>
                <a:cxnSpLocks noChangeShapeType="1"/>
              </p:cNvCxnSpPr>
              <p:nvPr/>
            </p:nvCxnSpPr>
            <p:spPr bwMode="auto">
              <a:xfrm rot="16200000" flipH="1">
                <a:off x="61388" y="2880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43" name="Straight Connector 83"/>
              <p:cNvCxnSpPr>
                <a:cxnSpLocks noChangeShapeType="1"/>
              </p:cNvCxnSpPr>
              <p:nvPr/>
            </p:nvCxnSpPr>
            <p:spPr bwMode="auto">
              <a:xfrm rot="16200000" flipH="1">
                <a:off x="29254" y="2880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15377" name="Straight Connector 17"/>
            <p:cNvCxnSpPr>
              <a:cxnSpLocks noChangeShapeType="1"/>
            </p:cNvCxnSpPr>
            <p:nvPr/>
          </p:nvCxnSpPr>
          <p:spPr bwMode="auto">
            <a:xfrm rot="16200000" flipH="1">
              <a:off x="-2882" y="10803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8" name="Straight Connector 18"/>
            <p:cNvCxnSpPr>
              <a:cxnSpLocks noChangeShapeType="1"/>
            </p:cNvCxnSpPr>
            <p:nvPr/>
          </p:nvCxnSpPr>
          <p:spPr bwMode="auto">
            <a:xfrm rot="16200000" flipH="1">
              <a:off x="13183" y="10803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79" name="Straight Connector 19"/>
            <p:cNvCxnSpPr>
              <a:cxnSpLocks noChangeShapeType="1"/>
            </p:cNvCxnSpPr>
            <p:nvPr/>
          </p:nvCxnSpPr>
          <p:spPr bwMode="auto">
            <a:xfrm rot="16200000" flipH="1">
              <a:off x="45314" y="10803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0" name="Straight Connector 20"/>
            <p:cNvCxnSpPr>
              <a:cxnSpLocks noChangeShapeType="1"/>
            </p:cNvCxnSpPr>
            <p:nvPr/>
          </p:nvCxnSpPr>
          <p:spPr bwMode="auto">
            <a:xfrm rot="16200000" flipH="1">
              <a:off x="61380" y="10803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2" name="Straight Connector 22"/>
            <p:cNvCxnSpPr>
              <a:cxnSpLocks noChangeShapeType="1"/>
            </p:cNvCxnSpPr>
            <p:nvPr/>
          </p:nvCxnSpPr>
          <p:spPr bwMode="auto">
            <a:xfrm rot="16200000" flipH="1">
              <a:off x="29249" y="10803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383" name="Picture 23" descr="Konzum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24" t="11363" r="1903" b="6818"/>
            <a:stretch>
              <a:fillRect/>
            </a:stretch>
          </p:blipFill>
          <p:spPr bwMode="auto">
            <a:xfrm>
              <a:off x="50301" y="17251"/>
              <a:ext cx="11557" cy="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384" name="Straight Connector 24"/>
            <p:cNvCxnSpPr>
              <a:cxnSpLocks noChangeShapeType="1"/>
            </p:cNvCxnSpPr>
            <p:nvPr/>
          </p:nvCxnSpPr>
          <p:spPr bwMode="auto">
            <a:xfrm rot="16200000" flipH="1">
              <a:off x="-2882" y="18709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5" name="Straight Connector 25"/>
            <p:cNvCxnSpPr>
              <a:cxnSpLocks noChangeShapeType="1"/>
            </p:cNvCxnSpPr>
            <p:nvPr/>
          </p:nvCxnSpPr>
          <p:spPr bwMode="auto">
            <a:xfrm rot="16200000" flipH="1">
              <a:off x="13183" y="18709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6" name="Straight Connector 26"/>
            <p:cNvCxnSpPr>
              <a:cxnSpLocks noChangeShapeType="1"/>
            </p:cNvCxnSpPr>
            <p:nvPr/>
          </p:nvCxnSpPr>
          <p:spPr bwMode="auto">
            <a:xfrm rot="16200000" flipH="1">
              <a:off x="45314" y="18709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7" name="Straight Connector 27"/>
            <p:cNvCxnSpPr>
              <a:cxnSpLocks noChangeShapeType="1"/>
            </p:cNvCxnSpPr>
            <p:nvPr/>
          </p:nvCxnSpPr>
          <p:spPr bwMode="auto">
            <a:xfrm rot="16200000" flipH="1">
              <a:off x="61380" y="18709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89" name="Straight Connector 29"/>
            <p:cNvCxnSpPr>
              <a:cxnSpLocks noChangeShapeType="1"/>
            </p:cNvCxnSpPr>
            <p:nvPr/>
          </p:nvCxnSpPr>
          <p:spPr bwMode="auto">
            <a:xfrm rot="16200000" flipH="1">
              <a:off x="29249" y="18709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390" name="Picture 30" descr="kbc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" y="39290"/>
              <a:ext cx="5762" cy="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1" name="Group 31"/>
            <p:cNvGrpSpPr>
              <a:grpSpLocks/>
            </p:cNvGrpSpPr>
            <p:nvPr/>
          </p:nvGrpSpPr>
          <p:grpSpPr bwMode="auto">
            <a:xfrm>
              <a:off x="0" y="23685"/>
              <a:ext cx="64268" cy="5764"/>
              <a:chOff x="0" y="23685"/>
              <a:chExt cx="64268" cy="5761"/>
            </a:xfrm>
          </p:grpSpPr>
          <p:cxnSp>
            <p:nvCxnSpPr>
              <p:cNvPr id="15432" name="Straight Connector 72"/>
              <p:cNvCxnSpPr>
                <a:cxnSpLocks noChangeShapeType="1"/>
              </p:cNvCxnSpPr>
              <p:nvPr/>
            </p:nvCxnSpPr>
            <p:spPr bwMode="auto">
              <a:xfrm rot="16200000" flipH="1">
                <a:off x="-2881" y="26566"/>
                <a:ext cx="5761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33" name="Straight Connector 73"/>
              <p:cNvCxnSpPr>
                <a:cxnSpLocks noChangeShapeType="1"/>
              </p:cNvCxnSpPr>
              <p:nvPr/>
            </p:nvCxnSpPr>
            <p:spPr bwMode="auto">
              <a:xfrm rot="16200000" flipH="1">
                <a:off x="13186" y="26566"/>
                <a:ext cx="5761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34" name="Straight Connector 74"/>
              <p:cNvCxnSpPr>
                <a:cxnSpLocks noChangeShapeType="1"/>
              </p:cNvCxnSpPr>
              <p:nvPr/>
            </p:nvCxnSpPr>
            <p:spPr bwMode="auto">
              <a:xfrm rot="16200000" flipH="1">
                <a:off x="45320" y="26566"/>
                <a:ext cx="5761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35" name="Straight Connector 75"/>
              <p:cNvCxnSpPr>
                <a:cxnSpLocks noChangeShapeType="1"/>
              </p:cNvCxnSpPr>
              <p:nvPr/>
            </p:nvCxnSpPr>
            <p:spPr bwMode="auto">
              <a:xfrm rot="16200000" flipH="1">
                <a:off x="61387" y="26566"/>
                <a:ext cx="5761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37" name="Straight Connector 77"/>
              <p:cNvCxnSpPr>
                <a:cxnSpLocks noChangeShapeType="1"/>
              </p:cNvCxnSpPr>
              <p:nvPr/>
            </p:nvCxnSpPr>
            <p:spPr bwMode="auto">
              <a:xfrm rot="16200000" flipH="1">
                <a:off x="29253" y="26566"/>
                <a:ext cx="5761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5393" name="Picture 33" descr="dubrovnik airport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2" y="24532"/>
              <a:ext cx="13116" cy="3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6" name="Picture 3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" y="48830"/>
              <a:ext cx="11430" cy="2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7" name="Picture 37" descr="hbor-logo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2" y="25162"/>
              <a:ext cx="10811" cy="3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398" name="Straight Connector 38"/>
            <p:cNvCxnSpPr>
              <a:cxnSpLocks noChangeShapeType="1"/>
            </p:cNvCxnSpPr>
            <p:nvPr/>
          </p:nvCxnSpPr>
          <p:spPr bwMode="auto">
            <a:xfrm rot="16200000" flipH="1">
              <a:off x="-2882" y="34457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399" name="Straight Connector 39"/>
            <p:cNvCxnSpPr>
              <a:cxnSpLocks noChangeShapeType="1"/>
            </p:cNvCxnSpPr>
            <p:nvPr/>
          </p:nvCxnSpPr>
          <p:spPr bwMode="auto">
            <a:xfrm rot="16200000" flipH="1">
              <a:off x="13374" y="34457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0" name="Straight Connector 40"/>
            <p:cNvCxnSpPr>
              <a:cxnSpLocks noChangeShapeType="1"/>
            </p:cNvCxnSpPr>
            <p:nvPr/>
          </p:nvCxnSpPr>
          <p:spPr bwMode="auto">
            <a:xfrm rot="16200000" flipH="1">
              <a:off x="29201" y="34457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1" name="Straight Connector 41"/>
            <p:cNvCxnSpPr>
              <a:cxnSpLocks noChangeShapeType="1"/>
            </p:cNvCxnSpPr>
            <p:nvPr/>
          </p:nvCxnSpPr>
          <p:spPr bwMode="auto">
            <a:xfrm rot="16200000" flipH="1">
              <a:off x="45403" y="34457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02" name="Straight Connector 42"/>
            <p:cNvCxnSpPr>
              <a:cxnSpLocks noChangeShapeType="1"/>
            </p:cNvCxnSpPr>
            <p:nvPr/>
          </p:nvCxnSpPr>
          <p:spPr bwMode="auto">
            <a:xfrm rot="16200000" flipH="1">
              <a:off x="61426" y="34457"/>
              <a:ext cx="5763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404" name="Picture 4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" y="31793"/>
              <a:ext cx="4969" cy="6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5" name="Picture 45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57" y="24526"/>
              <a:ext cx="12954" cy="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6" name="Picture 46" descr="OptimaTelekom-OT-logo-W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9" y="9065"/>
              <a:ext cx="8652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7" name="Picture 47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9" y="17133"/>
              <a:ext cx="10795" cy="3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9" name="Picture 49" descr="VIP-Logo-A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06" y="23469"/>
              <a:ext cx="6048" cy="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10" name="Group 50"/>
            <p:cNvGrpSpPr>
              <a:grpSpLocks/>
            </p:cNvGrpSpPr>
            <p:nvPr/>
          </p:nvGrpSpPr>
          <p:grpSpPr bwMode="auto">
            <a:xfrm>
              <a:off x="0" y="39116"/>
              <a:ext cx="64268" cy="5762"/>
              <a:chOff x="0" y="39116"/>
              <a:chExt cx="64268" cy="5760"/>
            </a:xfrm>
          </p:grpSpPr>
          <p:cxnSp>
            <p:nvCxnSpPr>
              <p:cNvPr id="15426" name="Straight Connector 66"/>
              <p:cNvCxnSpPr>
                <a:cxnSpLocks noChangeShapeType="1"/>
              </p:cNvCxnSpPr>
              <p:nvPr/>
            </p:nvCxnSpPr>
            <p:spPr bwMode="auto">
              <a:xfrm rot="16200000" flipH="1">
                <a:off x="-2880" y="41996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7" name="Straight Connector 67"/>
              <p:cNvCxnSpPr>
                <a:cxnSpLocks noChangeShapeType="1"/>
              </p:cNvCxnSpPr>
              <p:nvPr/>
            </p:nvCxnSpPr>
            <p:spPr bwMode="auto">
              <a:xfrm rot="16200000" flipH="1">
                <a:off x="13187" y="41996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8" name="Straight Connector 68"/>
              <p:cNvCxnSpPr>
                <a:cxnSpLocks noChangeShapeType="1"/>
              </p:cNvCxnSpPr>
              <p:nvPr/>
            </p:nvCxnSpPr>
            <p:spPr bwMode="auto">
              <a:xfrm rot="16200000" flipH="1">
                <a:off x="45321" y="41996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29" name="Straight Connector 69"/>
              <p:cNvCxnSpPr>
                <a:cxnSpLocks noChangeShapeType="1"/>
              </p:cNvCxnSpPr>
              <p:nvPr/>
            </p:nvCxnSpPr>
            <p:spPr bwMode="auto">
              <a:xfrm rot="16200000" flipH="1">
                <a:off x="61388" y="41996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31" name="Straight Connector 71"/>
              <p:cNvCxnSpPr>
                <a:cxnSpLocks noChangeShapeType="1"/>
              </p:cNvCxnSpPr>
              <p:nvPr/>
            </p:nvCxnSpPr>
            <p:spPr bwMode="auto">
              <a:xfrm rot="16200000" flipH="1">
                <a:off x="29254" y="41996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ED1C2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5412" name="Picture 52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1" y="48294"/>
              <a:ext cx="9700" cy="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4" name="Picture 54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1" y="32185"/>
              <a:ext cx="7858" cy="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415" name="Straight Connector 55"/>
            <p:cNvCxnSpPr>
              <a:cxnSpLocks noChangeShapeType="1"/>
            </p:cNvCxnSpPr>
            <p:nvPr/>
          </p:nvCxnSpPr>
          <p:spPr bwMode="auto">
            <a:xfrm rot="16200000" flipH="1">
              <a:off x="-2881" y="49982"/>
              <a:ext cx="5762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6" name="Straight Connector 56"/>
            <p:cNvCxnSpPr>
              <a:cxnSpLocks noChangeShapeType="1"/>
            </p:cNvCxnSpPr>
            <p:nvPr/>
          </p:nvCxnSpPr>
          <p:spPr bwMode="auto">
            <a:xfrm rot="16200000" flipH="1">
              <a:off x="13184" y="49982"/>
              <a:ext cx="5762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7" name="Straight Connector 57"/>
            <p:cNvCxnSpPr>
              <a:cxnSpLocks noChangeShapeType="1"/>
            </p:cNvCxnSpPr>
            <p:nvPr/>
          </p:nvCxnSpPr>
          <p:spPr bwMode="auto">
            <a:xfrm rot="16200000" flipH="1">
              <a:off x="45315" y="49982"/>
              <a:ext cx="5762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18" name="Straight Connector 58"/>
            <p:cNvCxnSpPr>
              <a:cxnSpLocks noChangeShapeType="1"/>
            </p:cNvCxnSpPr>
            <p:nvPr/>
          </p:nvCxnSpPr>
          <p:spPr bwMode="auto">
            <a:xfrm rot="16200000" flipH="1">
              <a:off x="29250" y="49982"/>
              <a:ext cx="5762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422" name="Picture 6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62" y="38422"/>
              <a:ext cx="11795" cy="7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424" name="Straight Connector 64"/>
            <p:cNvCxnSpPr>
              <a:cxnSpLocks noChangeShapeType="1"/>
            </p:cNvCxnSpPr>
            <p:nvPr/>
          </p:nvCxnSpPr>
          <p:spPr bwMode="auto">
            <a:xfrm rot="16200000" flipH="1">
              <a:off x="61381" y="49982"/>
              <a:ext cx="5762" cy="0"/>
            </a:xfrm>
            <a:prstGeom prst="line">
              <a:avLst/>
            </a:prstGeom>
            <a:noFill/>
            <a:ln w="9525">
              <a:solidFill>
                <a:srgbClr val="ED1C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5425" name="Picture 65" descr="hp_logo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" y="17107"/>
              <a:ext cx="13406" cy="2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23" y="5705967"/>
            <a:ext cx="933185" cy="23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06" y="2770896"/>
            <a:ext cx="958939" cy="459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80674" y="2114431"/>
            <a:ext cx="1338134" cy="358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936042" y="4953324"/>
            <a:ext cx="1337797" cy="2886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3989" y="980728"/>
            <a:ext cx="153616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400"/>
              </a:spcBef>
              <a:buClr>
                <a:srgbClr val="DA391A"/>
              </a:buClr>
              <a:buFontTx/>
              <a:buNone/>
            </a:pPr>
            <a:r>
              <a:rPr lang="hr-HR" altLang="x-none" sz="600" dirty="0" smtClean="0">
                <a:solidFill>
                  <a:srgbClr val="FF0000"/>
                </a:solidFill>
                <a:latin typeface="Arial"/>
                <a:cs typeface="Arial"/>
              </a:rPr>
              <a:t>JAVNA PODUZEĆA/MINISTARSTVA</a:t>
            </a:r>
            <a:endParaRPr lang="hr-HR" altLang="x-none" sz="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2884502" y="992012"/>
            <a:ext cx="153616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400"/>
              </a:spcBef>
              <a:buClr>
                <a:srgbClr val="DA391A"/>
              </a:buClr>
              <a:buFontTx/>
              <a:buNone/>
            </a:pPr>
            <a:r>
              <a:rPr lang="hr-HR" altLang="x-none" sz="600" dirty="0" smtClean="0">
                <a:solidFill>
                  <a:srgbClr val="FF0000"/>
                </a:solidFill>
                <a:latin typeface="Arial"/>
                <a:cs typeface="Arial"/>
              </a:rPr>
              <a:t>TELECOMI</a:t>
            </a:r>
            <a:endParaRPr lang="hr-HR" altLang="x-none" sz="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710593" y="995708"/>
            <a:ext cx="153616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400"/>
              </a:spcBef>
              <a:buClr>
                <a:srgbClr val="DA391A"/>
              </a:buClr>
              <a:buFontTx/>
              <a:buNone/>
            </a:pPr>
            <a:r>
              <a:rPr lang="hr-HR" altLang="x-none" sz="600" dirty="0" smtClean="0">
                <a:solidFill>
                  <a:srgbClr val="FF0000"/>
                </a:solidFill>
                <a:latin typeface="Arial"/>
                <a:cs typeface="Arial"/>
              </a:rPr>
              <a:t>BANKE I OSIGURAVAJUĆA DRUŠTVA</a:t>
            </a:r>
            <a:endParaRPr lang="hr-HR" altLang="x-none" sz="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475635" y="984716"/>
            <a:ext cx="153616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400"/>
              </a:spcBef>
              <a:buClr>
                <a:srgbClr val="DA391A"/>
              </a:buClr>
              <a:buFontTx/>
              <a:buNone/>
            </a:pPr>
            <a:r>
              <a:rPr lang="hr-HR" altLang="x-none" sz="600" dirty="0" smtClean="0">
                <a:solidFill>
                  <a:srgbClr val="FF0000"/>
                </a:solidFill>
                <a:latin typeface="Arial"/>
                <a:cs typeface="Arial"/>
              </a:rPr>
              <a:t>PRIVATNI SEKTOR</a:t>
            </a:r>
            <a:endParaRPr lang="hr-HR" altLang="x-none" sz="6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7" name="TextBox 76"/>
          <p:cNvSpPr txBox="1"/>
          <p:nvPr/>
        </p:nvSpPr>
        <p:spPr bwMode="auto">
          <a:xfrm>
            <a:off x="5436096" y="6559479"/>
            <a:ext cx="4032448" cy="2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rtlCol="0" anchor="ctr" anchorCtr="1">
            <a:spAutoFit/>
          </a:bodyPr>
          <a:lstStyle/>
          <a:p>
            <a:pPr algn="l"/>
            <a:r>
              <a:rPr lang="ta-IN" sz="1050" b="1" dirty="0" smtClean="0">
                <a:solidFill>
                  <a:schemeClr val="bg1"/>
                </a:solidFill>
                <a:latin typeface="Arial"/>
                <a:cs typeface="Arial"/>
              </a:rPr>
              <a:t>1. O SEDAM IT-U</a:t>
            </a:r>
            <a:r>
              <a:rPr lang="ta-IN" sz="1050" dirty="0" smtClean="0">
                <a:solidFill>
                  <a:schemeClr val="bg1"/>
                </a:solidFill>
                <a:latin typeface="Arial"/>
                <a:cs typeface="Arial"/>
              </a:rPr>
              <a:t> — NAŠE ISKUSTVO</a:t>
            </a:r>
            <a:endParaRPr lang="hr-HR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18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265781"/>
            <a:ext cx="7315200" cy="859046"/>
          </a:xfrm>
        </p:spPr>
        <p:txBody>
          <a:bodyPr/>
          <a:lstStyle/>
          <a:p>
            <a:r>
              <a:rPr lang="hr-HR" sz="28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hr-HR" sz="2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hr-HR" sz="2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Strategija razvoja tvrtke - </a:t>
            </a:r>
            <a:r>
              <a:rPr lang="hr-HR" sz="2800" u="sng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projekt</a:t>
            </a:r>
            <a:endParaRPr lang="hr-HR" sz="2800" u="sng" dirty="0">
              <a:solidFill>
                <a:schemeClr val="accent4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52" y="1052736"/>
            <a:ext cx="842493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Pct val="75000"/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36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–"/>
              <a:defRPr lang="en-US" sz="1500" kern="120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72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Font typeface="Calibri" pitchFamily="34" charset="0"/>
              <a:buChar char="–"/>
              <a:defRPr sz="1500">
                <a:solidFill>
                  <a:schemeClr val="bg2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marL="108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–"/>
              <a:defRPr sz="1500">
                <a:solidFill>
                  <a:schemeClr val="bg2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marL="144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Font typeface="Calibri" pitchFamily="34" charset="0"/>
              <a:buChar char="—"/>
              <a:defRPr sz="1500">
                <a:solidFill>
                  <a:schemeClr val="bg2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+mn-lt"/>
              </a:defRPr>
            </a:lvl9pPr>
          </a:lstStyle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Što i kako radimo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? Kuda idemo? 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Gdje bi željeli biti?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Jesmo li inovativni? I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novacije i procesi? Inovacije i ljudi?</a:t>
            </a: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A kreativnost?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hr-HR" sz="2000" dirty="0">
                <a:solidFill>
                  <a:schemeClr val="accent4"/>
                </a:solidFill>
                <a:latin typeface="Arial"/>
                <a:cs typeface="Arial"/>
              </a:rPr>
              <a:t>Kakvi su naši proizvodi?</a:t>
            </a: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Imamo </a:t>
            </a:r>
            <a:r>
              <a:rPr lang="hr-HR" sz="2000" dirty="0">
                <a:solidFill>
                  <a:schemeClr val="accent4"/>
                </a:solidFill>
                <a:latin typeface="Arial"/>
                <a:cs typeface="Arial"/>
              </a:rPr>
              <a:t>li 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proizvode?</a:t>
            </a:r>
            <a:endParaRPr lang="hr-HR" sz="2000" dirty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hr-HR" sz="2000" dirty="0" err="1">
                <a:solidFill>
                  <a:schemeClr val="accent4"/>
                </a:solidFill>
                <a:latin typeface="Arial"/>
                <a:cs typeface="Arial"/>
              </a:rPr>
              <a:t>Spin-off</a:t>
            </a:r>
            <a:r>
              <a:rPr lang="hr-HR" sz="2000" dirty="0">
                <a:solidFill>
                  <a:schemeClr val="accent4"/>
                </a:solidFill>
                <a:latin typeface="Arial"/>
                <a:cs typeface="Arial"/>
              </a:rPr>
              <a:t> i/ili novi proizvod?</a:t>
            </a: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Kakve su naše usluge?</a:t>
            </a: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Kako stojimo sa vremenom?</a:t>
            </a: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Tko su naši kupci? Sadašnji, potencijalni, budući...?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Koja su nam tržišta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? HR, regija, svijet...?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Kakva 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je kultura organizacije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? Kakvu kulturu želimo?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Promjene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?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111552" y="6576247"/>
            <a:ext cx="4032448" cy="2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rtlCol="0" anchor="ctr" anchorCtr="1">
            <a:spAutoFit/>
          </a:bodyPr>
          <a:lstStyle/>
          <a:p>
            <a:pPr algn="l"/>
            <a:r>
              <a:rPr lang="ta-IN" sz="1050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ta-IN" sz="1050" b="1" dirty="0" smtClean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1050" b="1" dirty="0" smtClean="0">
                <a:solidFill>
                  <a:schemeClr val="bg1"/>
                </a:solidFill>
                <a:latin typeface="Arial"/>
                <a:cs typeface="Arial"/>
              </a:rPr>
              <a:t>Strategija razvoja (tvrtka/proizvod)</a:t>
            </a:r>
            <a:endParaRPr lang="hr-HR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3327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265781"/>
            <a:ext cx="7315200" cy="859046"/>
          </a:xfrm>
        </p:spPr>
        <p:txBody>
          <a:bodyPr/>
          <a:lstStyle/>
          <a:p>
            <a:r>
              <a:rPr lang="hr-HR" sz="28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hr-HR" sz="2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hr-HR" sz="2800" dirty="0"/>
              <a:t>Strategija razvoja tvrtke - </a:t>
            </a:r>
            <a:r>
              <a:rPr lang="hr-HR" sz="2800" u="sng" dirty="0" smtClean="0"/>
              <a:t>rezultat</a:t>
            </a:r>
            <a:endParaRPr lang="hr-HR" sz="2800" u="sng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52" y="1052736"/>
            <a:ext cx="84249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Pct val="75000"/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36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–"/>
              <a:defRPr lang="en-US" sz="1500" kern="120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72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Font typeface="Calibri" pitchFamily="34" charset="0"/>
              <a:buChar char="–"/>
              <a:defRPr sz="1500">
                <a:solidFill>
                  <a:schemeClr val="bg2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marL="108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–"/>
              <a:defRPr sz="1500">
                <a:solidFill>
                  <a:schemeClr val="bg2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marL="144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Font typeface="Calibri" pitchFamily="34" charset="0"/>
              <a:buChar char="—"/>
              <a:defRPr sz="1500">
                <a:solidFill>
                  <a:schemeClr val="bg2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+mn-lt"/>
              </a:defRPr>
            </a:lvl9pPr>
          </a:lstStyle>
          <a:p>
            <a:r>
              <a:rPr lang="hr-HR" sz="2000" b="1" u="sng" dirty="0" smtClean="0">
                <a:solidFill>
                  <a:schemeClr val="accent4"/>
                </a:solidFill>
                <a:latin typeface="Arial"/>
                <a:cs typeface="Arial"/>
              </a:rPr>
              <a:t>Misija: Inovacijama stvaramo vrijednosti za korisnike</a:t>
            </a:r>
          </a:p>
          <a:p>
            <a:r>
              <a:rPr lang="hr-HR" sz="2000" b="1" u="sng" dirty="0" smtClean="0">
                <a:solidFill>
                  <a:schemeClr val="accent4"/>
                </a:solidFill>
                <a:latin typeface="Arial"/>
                <a:cs typeface="Arial"/>
              </a:rPr>
              <a:t>Vizija:  Postati svjetski igrač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Dedicirano 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vrijeme za R&amp;D aktivnosti (R&amp;D odjel)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Poticanje 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eksperimentiranja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Inkrementalni razvoj </a:t>
            </a:r>
            <a:r>
              <a:rPr lang="hr-HR" sz="2000" strike="sngStrike" dirty="0" smtClean="0">
                <a:solidFill>
                  <a:schemeClr val="accent4"/>
                </a:solidFill>
                <a:latin typeface="Arial"/>
                <a:cs typeface="Arial"/>
              </a:rPr>
              <a:t>vs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 razvoj „od nule”</a:t>
            </a: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Kupac i 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tržište uvijek u fokusu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Proizvod kad god je to moguće</a:t>
            </a: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Odgovornost za gašenje neprofitabilnih proizvoda i usluga</a:t>
            </a: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Odgovornost za uvođenje novih proizvoda i usluga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Organizacijske </a:t>
            </a:r>
            <a:r>
              <a:rPr lang="hr-HR" sz="2000" dirty="0" smtClean="0">
                <a:solidFill>
                  <a:schemeClr val="accent4"/>
                </a:solidFill>
                <a:latin typeface="Arial"/>
                <a:cs typeface="Arial"/>
              </a:rPr>
              <a:t>promjene: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 lvl="1"/>
            <a:r>
              <a:rPr lang="hr-HR" sz="1700" dirty="0">
                <a:solidFill>
                  <a:schemeClr val="accent4"/>
                </a:solidFill>
                <a:latin typeface="Arial"/>
                <a:cs typeface="Arial"/>
              </a:rPr>
              <a:t>k</a:t>
            </a:r>
            <a:r>
              <a:rPr lang="hr-HR" sz="1700" dirty="0" smtClean="0">
                <a:solidFill>
                  <a:schemeClr val="accent4"/>
                </a:solidFill>
                <a:latin typeface="Arial"/>
                <a:cs typeface="Arial"/>
              </a:rPr>
              <a:t>onsolidacija </a:t>
            </a:r>
            <a:r>
              <a:rPr lang="hr-HR" sz="1700" dirty="0" smtClean="0">
                <a:solidFill>
                  <a:schemeClr val="accent4"/>
                </a:solidFill>
                <a:latin typeface="Arial"/>
                <a:cs typeface="Arial"/>
              </a:rPr>
              <a:t>sektora proizvodnje</a:t>
            </a:r>
          </a:p>
          <a:p>
            <a:pPr lvl="1"/>
            <a:r>
              <a:rPr lang="hr-HR" sz="1700" dirty="0">
                <a:solidFill>
                  <a:schemeClr val="accent4"/>
                </a:solidFill>
                <a:latin typeface="Arial"/>
                <a:cs typeface="Arial"/>
              </a:rPr>
              <a:t>c</a:t>
            </a:r>
            <a:r>
              <a:rPr lang="hr-HR" sz="1700" dirty="0" smtClean="0">
                <a:solidFill>
                  <a:schemeClr val="accent4"/>
                </a:solidFill>
                <a:latin typeface="Arial"/>
                <a:cs typeface="Arial"/>
              </a:rPr>
              <a:t>entralizacija </a:t>
            </a:r>
            <a:r>
              <a:rPr lang="hr-HR" sz="1700" dirty="0" smtClean="0">
                <a:solidFill>
                  <a:schemeClr val="accent4"/>
                </a:solidFill>
                <a:latin typeface="Arial"/>
                <a:cs typeface="Arial"/>
              </a:rPr>
              <a:t>upravljanja strateškim projektima (R&amp;D uključeno)</a:t>
            </a:r>
          </a:p>
          <a:p>
            <a:pPr lvl="1"/>
            <a:r>
              <a:rPr lang="hr-HR" sz="1700" dirty="0" smtClean="0">
                <a:solidFill>
                  <a:schemeClr val="accent4"/>
                </a:solidFill>
                <a:latin typeface="Arial"/>
                <a:cs typeface="Arial"/>
              </a:rPr>
              <a:t>EU i nacionalni fondovi </a:t>
            </a:r>
            <a:r>
              <a:rPr lang="hr-HR" sz="1700" dirty="0" smtClean="0">
                <a:solidFill>
                  <a:schemeClr val="accent4"/>
                </a:solidFill>
                <a:latin typeface="Arial"/>
                <a:cs typeface="Arial"/>
              </a:rPr>
              <a:t>učenje i fokus</a:t>
            </a:r>
          </a:p>
          <a:p>
            <a:r>
              <a:rPr lang="hr-HR" sz="2000" dirty="0">
                <a:solidFill>
                  <a:schemeClr val="accent4"/>
                </a:solidFill>
                <a:latin typeface="Arial"/>
                <a:cs typeface="Arial"/>
              </a:rPr>
              <a:t>Interni </a:t>
            </a:r>
            <a:r>
              <a:rPr lang="hr-HR" sz="2000" dirty="0" err="1">
                <a:solidFill>
                  <a:schemeClr val="accent4"/>
                </a:solidFill>
                <a:latin typeface="Arial"/>
                <a:cs typeface="Arial"/>
              </a:rPr>
              <a:t>startupi</a:t>
            </a:r>
            <a:endParaRPr lang="hr-HR" sz="2000" dirty="0">
              <a:solidFill>
                <a:schemeClr val="accent4"/>
              </a:solidFill>
              <a:latin typeface="Arial"/>
              <a:cs typeface="Arial"/>
            </a:endParaRPr>
          </a:p>
          <a:p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111552" y="6576247"/>
            <a:ext cx="4032448" cy="2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rtlCol="0" anchor="ctr" anchorCtr="1">
            <a:spAutoFit/>
          </a:bodyPr>
          <a:lstStyle/>
          <a:p>
            <a:pPr algn="l"/>
            <a:r>
              <a:rPr lang="ta-IN" sz="1050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ta-IN" sz="1050" b="1" dirty="0" smtClean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1050" b="1" dirty="0" smtClean="0">
                <a:solidFill>
                  <a:schemeClr val="bg1"/>
                </a:solidFill>
                <a:latin typeface="Arial"/>
                <a:cs typeface="Arial"/>
              </a:rPr>
              <a:t>Strategija razvoja (tvrtka/proizvod)</a:t>
            </a:r>
            <a:endParaRPr lang="hr-HR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050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265781"/>
            <a:ext cx="7315200" cy="859046"/>
          </a:xfrm>
        </p:spPr>
        <p:txBody>
          <a:bodyPr/>
          <a:lstStyle/>
          <a:p>
            <a:r>
              <a:rPr lang="hr-HR" sz="2800" dirty="0" smtClean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hr-HR" sz="280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hr-HR" sz="2800" dirty="0"/>
              <a:t>Strategija razvoja tvrtke - </a:t>
            </a:r>
            <a:r>
              <a:rPr lang="hr-HR" sz="2800" u="sng" dirty="0" smtClean="0"/>
              <a:t>rezultat</a:t>
            </a:r>
            <a:endParaRPr lang="hr-HR" sz="2800" u="sng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52" y="1052736"/>
            <a:ext cx="842493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SzPct val="75000"/>
              <a:buFont typeface="Wingdings" panose="05000000000000000000" pitchFamily="2" charset="2"/>
              <a:buChar char="§"/>
              <a:defRPr lang="en-US" sz="1800" b="0" kern="120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36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–"/>
              <a:defRPr lang="en-US" sz="1500" kern="1200" dirty="0" smtClean="0">
                <a:solidFill>
                  <a:schemeClr val="bg2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72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Font typeface="Calibri" pitchFamily="34" charset="0"/>
              <a:buChar char="–"/>
              <a:defRPr sz="1500">
                <a:solidFill>
                  <a:schemeClr val="bg2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marL="108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Char char="–"/>
              <a:defRPr sz="1500">
                <a:solidFill>
                  <a:schemeClr val="bg2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marL="1440000" indent="-180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Font typeface="Calibri" pitchFamily="34" charset="0"/>
              <a:buChar char="—"/>
              <a:defRPr sz="1500">
                <a:solidFill>
                  <a:schemeClr val="bg2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A251D"/>
              </a:buClr>
              <a:buSzPct val="65000"/>
              <a:buChar char="&gt;"/>
              <a:defRPr sz="2400">
                <a:solidFill>
                  <a:srgbClr val="605D5C"/>
                </a:solidFill>
                <a:latin typeface="+mn-lt"/>
              </a:defRPr>
            </a:lvl9pPr>
          </a:lstStyle>
          <a:p>
            <a:r>
              <a:rPr lang="hr-HR" sz="2000" b="1" u="sng" dirty="0" smtClean="0">
                <a:solidFill>
                  <a:schemeClr val="accent4"/>
                </a:solidFill>
                <a:latin typeface="Arial"/>
                <a:cs typeface="Arial"/>
              </a:rPr>
              <a:t>Misija: Inovacijama stvaramo vrijednosti za korisnike</a:t>
            </a:r>
          </a:p>
          <a:p>
            <a:r>
              <a:rPr lang="hr-HR" sz="2000" b="1" u="sng" dirty="0" smtClean="0">
                <a:solidFill>
                  <a:schemeClr val="accent4"/>
                </a:solidFill>
                <a:latin typeface="Arial"/>
                <a:cs typeface="Arial"/>
              </a:rPr>
              <a:t>Vizija:  Postati svjetski igrač</a:t>
            </a: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hr-HR" sz="2000" dirty="0" smtClean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8619"/>
            <a:ext cx="4536504" cy="2659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163" y="3715652"/>
            <a:ext cx="5058325" cy="27615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5111552" y="6576247"/>
            <a:ext cx="4032448" cy="25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rtlCol="0" anchor="ctr" anchorCtr="1">
            <a:spAutoFit/>
          </a:bodyPr>
          <a:lstStyle/>
          <a:p>
            <a:pPr algn="l"/>
            <a:r>
              <a:rPr lang="ta-IN" sz="1050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ta-IN" sz="1050" b="1" dirty="0" smtClean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r>
              <a:rPr lang="hr-HR" sz="1050" b="1" dirty="0" smtClean="0">
                <a:solidFill>
                  <a:schemeClr val="bg1"/>
                </a:solidFill>
                <a:latin typeface="Arial"/>
                <a:cs typeface="Arial"/>
              </a:rPr>
              <a:t>Strategija razvoja (tvrtka/proizvod)</a:t>
            </a:r>
            <a:endParaRPr lang="hr-HR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9604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SEDAM IT">
      <a:dk1>
        <a:srgbClr val="FF0000"/>
      </a:dk1>
      <a:lt1>
        <a:srgbClr val="FFFFFF"/>
      </a:lt1>
      <a:dk2>
        <a:srgbClr val="FF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EDAM I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ED1C24"/>
        </a:solidFill>
        <a:ln w="9525">
          <a:noFill/>
          <a:miter lim="800000"/>
          <a:headEnd/>
          <a:tailEnd/>
        </a:ln>
      </a:spPr>
      <a:bodyPr vert="eaVert" lIns="91422" tIns="45711" rIns="91422" bIns="45711" anchor="ctr" anchorCtr="1"/>
      <a:lstStyle>
        <a:defPPr algn="ctr">
          <a:spcBef>
            <a:spcPct val="50000"/>
          </a:spcBef>
          <a:defRPr sz="1400" b="1">
            <a:solidFill>
              <a:schemeClr val="bg1"/>
            </a:solidFill>
            <a:latin typeface="Calibri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9B6306C35A9C42BF297D21C93EC53E" ma:contentTypeVersion="0" ma:contentTypeDescription="Create a new document." ma:contentTypeScope="" ma:versionID="f96493f086113458e661dcdeb4ef7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B4AC97-15A2-4BA0-9674-F4C3E66D75A2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170E07A-DAB3-4C96-A675-0DC67CF8C6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AA565C-5283-44FA-AC62-7D6F20F60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52203</TotalTime>
  <Words>690</Words>
  <Application>Microsoft Office PowerPoint</Application>
  <PresentationFormat>On-screen Show (4:3)</PresentationFormat>
  <Paragraphs>141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Klavika Lt</vt:lpstr>
      <vt:lpstr>Tahoma</vt:lpstr>
      <vt:lpstr>Times New Roman</vt:lpstr>
      <vt:lpstr>Wingdings</vt:lpstr>
      <vt:lpstr>Default Design</vt:lpstr>
      <vt:lpstr>                          </vt:lpstr>
      <vt:lpstr>Sadržaj</vt:lpstr>
      <vt:lpstr>1 O Sedam IT-u</vt:lpstr>
      <vt:lpstr>Što radimo</vt:lpstr>
      <vt:lpstr>Sedam IT SW rješenja</vt:lpstr>
      <vt:lpstr>Sedam IT reference</vt:lpstr>
      <vt:lpstr>2 Strategija razvoja tvrtke - projekt</vt:lpstr>
      <vt:lpstr>2 Strategija razvoja tvrtke - rezultat</vt:lpstr>
      <vt:lpstr>2 Strategija razvoja tvrtke - rezultat</vt:lpstr>
      <vt:lpstr>3 Operativni programi i projekti – sufinanciranja</vt:lpstr>
      <vt:lpstr>3 Operativni programi i projekti – sufinanciranje ideja / prijava / provedba</vt:lpstr>
      <vt:lpstr>3 Operativni programi i projekti – sufinanciranje ideja / prijava / provedba</vt:lpstr>
      <vt:lpstr>3 Operativni programi i projekti – sufinanciranje ideja / prijava / provedba</vt:lpstr>
      <vt:lpstr>4 Zaključak</vt:lpstr>
      <vt:lpstr>Hvala na pažnji...</vt:lpstr>
    </vt:vector>
  </TitlesOfParts>
  <Company>ORGANIZACIJA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VLASNIK</dc:creator>
  <cp:lastModifiedBy>Dario</cp:lastModifiedBy>
  <cp:revision>1372</cp:revision>
  <cp:lastPrinted>2017-05-25T13:47:16Z</cp:lastPrinted>
  <dcterms:created xsi:type="dcterms:W3CDTF">2010-10-22T14:26:44Z</dcterms:created>
  <dcterms:modified xsi:type="dcterms:W3CDTF">2019-04-07T21:57:02Z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0x010100429B6306C35A9C42BF297D21C93EC53E</vt:lpwstr>
  </property>
</Properties>
</file>